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1" r:id="rId2"/>
    <p:sldId id="282" r:id="rId3"/>
    <p:sldId id="285" r:id="rId4"/>
    <p:sldId id="284" r:id="rId5"/>
    <p:sldId id="276" r:id="rId6"/>
    <p:sldId id="297" r:id="rId7"/>
    <p:sldId id="287" r:id="rId8"/>
    <p:sldId id="292" r:id="rId9"/>
    <p:sldId id="301" r:id="rId10"/>
    <p:sldId id="298" r:id="rId11"/>
    <p:sldId id="299" r:id="rId12"/>
    <p:sldId id="307" r:id="rId13"/>
    <p:sldId id="269" r:id="rId14"/>
    <p:sldId id="293" r:id="rId15"/>
    <p:sldId id="289" r:id="rId16"/>
    <p:sldId id="291" r:id="rId17"/>
    <p:sldId id="288" r:id="rId18"/>
    <p:sldId id="300" r:id="rId19"/>
    <p:sldId id="29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95"/>
    <p:restoredTop sz="94712"/>
  </p:normalViewPr>
  <p:slideViewPr>
    <p:cSldViewPr snapToGrid="0" snapToObjects="1">
      <p:cViewPr varScale="1">
        <p:scale>
          <a:sx n="93" d="100"/>
          <a:sy n="93" d="100"/>
        </p:scale>
        <p:origin x="240" y="5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AF27A-1738-CB45-B780-3BE249FB57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F12E82-0EC9-3E42-8068-BA985C9016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D674DA-824A-B84F-B362-34F9594EB99A}"/>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5" name="Footer Placeholder 4">
            <a:extLst>
              <a:ext uri="{FF2B5EF4-FFF2-40B4-BE49-F238E27FC236}">
                <a16:creationId xmlns:a16="http://schemas.microsoft.com/office/drawing/2014/main" id="{50108807-9A3C-D342-A70A-94E171C69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7DAA86-E539-DC4B-8E50-D081D295B64D}"/>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154176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3C89D-F853-1D42-ABC8-25228D25AD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8C683D-484B-AD4A-9F73-B1C317B5B15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3A0EC2-C48A-D34B-9438-C5AF3CE1FBE7}"/>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5" name="Footer Placeholder 4">
            <a:extLst>
              <a:ext uri="{FF2B5EF4-FFF2-40B4-BE49-F238E27FC236}">
                <a16:creationId xmlns:a16="http://schemas.microsoft.com/office/drawing/2014/main" id="{1116A432-5D99-7C4D-8427-A68ABC20B4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DB3A0-BC6A-A94A-B5DE-70B63C1C7FC6}"/>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162167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6D7A00-D8BC-0D45-A3DE-678FF9B859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AF6BF0-A2DA-6A4B-811F-C2429C4BD12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59FF9-350E-804F-935F-8F32350DF533}"/>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5" name="Footer Placeholder 4">
            <a:extLst>
              <a:ext uri="{FF2B5EF4-FFF2-40B4-BE49-F238E27FC236}">
                <a16:creationId xmlns:a16="http://schemas.microsoft.com/office/drawing/2014/main" id="{237E9C36-5D14-184E-9244-03C6062EFE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ECDF40-6558-EE40-8401-7EB39E6EEA6A}"/>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321707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A63CB-79FA-114D-98C3-D006A31505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4BE58E-A792-2047-AFA0-84B8AAA8DBB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E4F119-91F6-194E-A5D1-7F9118708FFD}"/>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5" name="Footer Placeholder 4">
            <a:extLst>
              <a:ext uri="{FF2B5EF4-FFF2-40B4-BE49-F238E27FC236}">
                <a16:creationId xmlns:a16="http://schemas.microsoft.com/office/drawing/2014/main" id="{E8FEE35F-AE7F-B041-B0AD-F2CEB2E7AA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3E589C-C77B-D242-AFED-FA8FD8ED904F}"/>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2635628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3999B-671F-C541-BC90-70C4AEF3B7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C2B75C-C9BC-284E-8AC0-0CCCA484CD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5C34818-3C7C-884C-9799-294F862DFF46}"/>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5" name="Footer Placeholder 4">
            <a:extLst>
              <a:ext uri="{FF2B5EF4-FFF2-40B4-BE49-F238E27FC236}">
                <a16:creationId xmlns:a16="http://schemas.microsoft.com/office/drawing/2014/main" id="{979774CB-1C97-D341-B6EC-0B4BF395E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E00B70-EEEA-ED45-87F2-B7A3C81DDF55}"/>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1087116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0384B-F6E5-8B48-A3BD-E5188BCCC5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EC2B43-12CB-C64F-9EB2-C7C9ADC2BA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F56CA11-6C28-7043-88C9-7396FC24066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DA7CB1-E9BA-0745-894B-B1B6F1F64A7F}"/>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6" name="Footer Placeholder 5">
            <a:extLst>
              <a:ext uri="{FF2B5EF4-FFF2-40B4-BE49-F238E27FC236}">
                <a16:creationId xmlns:a16="http://schemas.microsoft.com/office/drawing/2014/main" id="{9C160092-EA5D-BF4E-A07F-B05E04994F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6376CE-F8E1-B245-9CFD-69DF907B765D}"/>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3204655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AAD7D-A3B4-8A43-BC38-6823F11AC7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27AC2E-7AF8-364B-9509-1E7E6D36D4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ACA904E-A348-714C-B670-F79BD312D54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9047ED-1B0B-4741-962C-73164D440E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26195E4-786B-2547-9763-071E5C0F349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76C359-A8E2-0D43-BD04-29D6F9DDD2FF}"/>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8" name="Footer Placeholder 7">
            <a:extLst>
              <a:ext uri="{FF2B5EF4-FFF2-40B4-BE49-F238E27FC236}">
                <a16:creationId xmlns:a16="http://schemas.microsoft.com/office/drawing/2014/main" id="{94617AC7-FF2D-8C42-B662-99F6E43F46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0808A3-2314-9E4B-9EE9-E66FD713C9C0}"/>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34910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C5E4C-1158-6E40-828C-E25BC57F4C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AA1449-B5C9-3041-857E-280F85D3442A}"/>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4" name="Footer Placeholder 3">
            <a:extLst>
              <a:ext uri="{FF2B5EF4-FFF2-40B4-BE49-F238E27FC236}">
                <a16:creationId xmlns:a16="http://schemas.microsoft.com/office/drawing/2014/main" id="{E0B54ED4-42A6-4147-B947-11A6A6DA57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DC3C2E5-D74F-1B4A-BF0E-3A10E63FB3A8}"/>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425401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AD6D26-117F-1C4B-88F2-B5B32E698AC0}"/>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3" name="Footer Placeholder 2">
            <a:extLst>
              <a:ext uri="{FF2B5EF4-FFF2-40B4-BE49-F238E27FC236}">
                <a16:creationId xmlns:a16="http://schemas.microsoft.com/office/drawing/2014/main" id="{F68A2DBC-4878-D74D-8DB6-4034C54D12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163115-F65C-E449-AD6A-3B0AB2BC5C20}"/>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645383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8609B-D03E-3945-9A98-12266A0962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A2BE31-C761-2543-91AA-59C412CB8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5C0FEA-822A-7E4E-807D-55E2C8F1ED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5A0E987-3069-6A48-85FA-E9531A27191F}"/>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6" name="Footer Placeholder 5">
            <a:extLst>
              <a:ext uri="{FF2B5EF4-FFF2-40B4-BE49-F238E27FC236}">
                <a16:creationId xmlns:a16="http://schemas.microsoft.com/office/drawing/2014/main" id="{EBAA3219-3384-EA40-9263-637FD0DA1C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B6359-23A4-A44B-8FAC-C88951A03F98}"/>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1545764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7C625-38DE-3F40-A7A1-3A9192CA32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B040F2-9FDC-2146-90ED-E00985CA57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05B7F-A497-B344-9F82-519C3EDA38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FE2C4FA-FA95-BE40-95F0-85A39D27C879}"/>
              </a:ext>
            </a:extLst>
          </p:cNvPr>
          <p:cNvSpPr>
            <a:spLocks noGrp="1"/>
          </p:cNvSpPr>
          <p:nvPr>
            <p:ph type="dt" sz="half" idx="10"/>
          </p:nvPr>
        </p:nvSpPr>
        <p:spPr/>
        <p:txBody>
          <a:bodyPr/>
          <a:lstStyle/>
          <a:p>
            <a:fld id="{502375C4-D7D6-894F-A995-BCDFC6FCA55F}" type="datetimeFigureOut">
              <a:rPr lang="en-US" smtClean="0"/>
              <a:t>7/14/20</a:t>
            </a:fld>
            <a:endParaRPr lang="en-US"/>
          </a:p>
        </p:txBody>
      </p:sp>
      <p:sp>
        <p:nvSpPr>
          <p:cNvPr id="6" name="Footer Placeholder 5">
            <a:extLst>
              <a:ext uri="{FF2B5EF4-FFF2-40B4-BE49-F238E27FC236}">
                <a16:creationId xmlns:a16="http://schemas.microsoft.com/office/drawing/2014/main" id="{4A7FAB3B-F6FD-434A-B6E2-DFCB474C1E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752749-25AF-8D4D-BAE5-3EA17D8E4385}"/>
              </a:ext>
            </a:extLst>
          </p:cNvPr>
          <p:cNvSpPr>
            <a:spLocks noGrp="1"/>
          </p:cNvSpPr>
          <p:nvPr>
            <p:ph type="sldNum" sz="quarter" idx="12"/>
          </p:nvPr>
        </p:nvSpPr>
        <p:spPr/>
        <p:txBody>
          <a:bodyPr/>
          <a:lstStyle/>
          <a:p>
            <a:fld id="{E02B2C73-5A49-674A-9F7B-8F74F0FC2181}" type="slidenum">
              <a:rPr lang="en-US" smtClean="0"/>
              <a:t>‹#›</a:t>
            </a:fld>
            <a:endParaRPr lang="en-US"/>
          </a:p>
        </p:txBody>
      </p:sp>
    </p:spTree>
    <p:extLst>
      <p:ext uri="{BB962C8B-B14F-4D97-AF65-F5344CB8AC3E}">
        <p14:creationId xmlns:p14="http://schemas.microsoft.com/office/powerpoint/2010/main" val="1245982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1CB571-B5C4-9B4E-965E-CB0B70DCB9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B24392-7325-7A4C-A917-9661CCAA98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040956-072A-8740-9D19-DDC7A90401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2375C4-D7D6-894F-A995-BCDFC6FCA55F}" type="datetimeFigureOut">
              <a:rPr lang="en-US" smtClean="0"/>
              <a:t>7/14/20</a:t>
            </a:fld>
            <a:endParaRPr lang="en-US"/>
          </a:p>
        </p:txBody>
      </p:sp>
      <p:sp>
        <p:nvSpPr>
          <p:cNvPr id="5" name="Footer Placeholder 4">
            <a:extLst>
              <a:ext uri="{FF2B5EF4-FFF2-40B4-BE49-F238E27FC236}">
                <a16:creationId xmlns:a16="http://schemas.microsoft.com/office/drawing/2014/main" id="{9A17D06E-0225-BF41-AE89-4F238F3445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6EF525-78DB-344F-A2BD-F57F49A16C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B2C73-5A49-674A-9F7B-8F74F0FC2181}" type="slidenum">
              <a:rPr lang="en-US" smtClean="0"/>
              <a:t>‹#›</a:t>
            </a:fld>
            <a:endParaRPr lang="en-US"/>
          </a:p>
        </p:txBody>
      </p:sp>
    </p:spTree>
    <p:extLst>
      <p:ext uri="{BB962C8B-B14F-4D97-AF65-F5344CB8AC3E}">
        <p14:creationId xmlns:p14="http://schemas.microsoft.com/office/powerpoint/2010/main" val="1389177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7D9D36D6-2AC5-46A1-A849-4C82D5264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6569176-F3D8-FC46-8E3A-C1F117504638}"/>
              </a:ext>
            </a:extLst>
          </p:cNvPr>
          <p:cNvSpPr>
            <a:spLocks noGrp="1"/>
          </p:cNvSpPr>
          <p:nvPr>
            <p:ph type="title"/>
          </p:nvPr>
        </p:nvSpPr>
        <p:spPr>
          <a:xfrm>
            <a:off x="4993005" y="0"/>
            <a:ext cx="7085924" cy="6695767"/>
          </a:xfrm>
          <a:noFill/>
        </p:spPr>
        <p:txBody>
          <a:bodyPr vert="horz" lIns="91440" tIns="45720" rIns="91440" bIns="45720" rtlCol="0" anchor="b">
            <a:normAutofit fontScale="90000"/>
          </a:bodyPr>
          <a:lstStyle/>
          <a:p>
            <a:pPr algn="ctr"/>
            <a:br>
              <a:rPr lang="en-US" dirty="0">
                <a:latin typeface="+mn-lt"/>
              </a:rPr>
            </a:br>
            <a:br>
              <a:rPr lang="en-US" dirty="0">
                <a:latin typeface="+mn-lt"/>
              </a:rPr>
            </a:br>
            <a:br>
              <a:rPr lang="en-US" dirty="0">
                <a:latin typeface="+mn-lt"/>
              </a:rPr>
            </a:br>
            <a:br>
              <a:rPr lang="en-US" dirty="0">
                <a:latin typeface="+mn-lt"/>
              </a:rPr>
            </a:br>
            <a:r>
              <a:rPr lang="en-US" sz="5300" b="1" dirty="0">
                <a:latin typeface="+mn-lt"/>
                <a:cs typeface="Arial" panose="020B0604020202020204" pitchFamily="34" charset="0"/>
              </a:rPr>
              <a:t>High Intermediate Learner</a:t>
            </a:r>
            <a:br>
              <a:rPr lang="en-US" sz="5300" b="1" dirty="0">
                <a:latin typeface="+mn-lt"/>
                <a:cs typeface="Arial" panose="020B0604020202020204" pitchFamily="34" charset="0"/>
              </a:rPr>
            </a:br>
            <a:r>
              <a:rPr lang="en-US" sz="5300" b="1" dirty="0">
                <a:latin typeface="+mn-lt"/>
                <a:cs typeface="Arial" panose="020B0604020202020204" pitchFamily="34" charset="0"/>
              </a:rPr>
              <a:t>Book Group</a:t>
            </a:r>
            <a:br>
              <a:rPr lang="en-US" dirty="0">
                <a:latin typeface="+mn-lt"/>
                <a:cs typeface="Arial" panose="020B0604020202020204" pitchFamily="34" charset="0"/>
              </a:rPr>
            </a:br>
            <a:br>
              <a:rPr lang="en-US" dirty="0">
                <a:latin typeface="+mn-lt"/>
                <a:cs typeface="Arial" panose="020B0604020202020204" pitchFamily="34" charset="0"/>
              </a:rPr>
            </a:br>
            <a:r>
              <a:rPr lang="en-US" sz="4900" dirty="0">
                <a:latin typeface="+mn-lt"/>
                <a:cs typeface="Arial" panose="020B0604020202020204" pitchFamily="34" charset="0"/>
              </a:rPr>
              <a:t>Extraordinary Women</a:t>
            </a:r>
            <a:br>
              <a:rPr lang="en-US" sz="4900" dirty="0">
                <a:latin typeface="+mn-lt"/>
                <a:cs typeface="Arial" panose="020B0604020202020204" pitchFamily="34" charset="0"/>
              </a:rPr>
            </a:br>
            <a:r>
              <a:rPr lang="en-US" sz="4900" dirty="0">
                <a:latin typeface="+mn-lt"/>
                <a:cs typeface="Arial" panose="020B0604020202020204" pitchFamily="34" charset="0"/>
              </a:rPr>
              <a:t>Sonia Sotomayor</a:t>
            </a:r>
            <a:br>
              <a:rPr lang="en-US" sz="4900" dirty="0">
                <a:latin typeface="+mn-lt"/>
                <a:cs typeface="Arial" panose="020B0604020202020204" pitchFamily="34" charset="0"/>
              </a:rPr>
            </a:br>
            <a:br>
              <a:rPr lang="en-US" sz="4900" dirty="0">
                <a:latin typeface="+mn-lt"/>
                <a:cs typeface="Arial" panose="020B0604020202020204" pitchFamily="34" charset="0"/>
              </a:rPr>
            </a:br>
            <a:r>
              <a:rPr lang="en-US" sz="4900" dirty="0">
                <a:latin typeface="+mn-lt"/>
                <a:cs typeface="Arial" panose="020B0604020202020204" pitchFamily="34" charset="0"/>
              </a:rPr>
              <a:t>Tuesdays and Thursdays</a:t>
            </a:r>
            <a:br>
              <a:rPr lang="en-US" sz="4900" dirty="0">
                <a:latin typeface="+mn-lt"/>
                <a:cs typeface="Arial" panose="020B0604020202020204" pitchFamily="34" charset="0"/>
              </a:rPr>
            </a:br>
            <a:r>
              <a:rPr lang="en-US" sz="4900" dirty="0">
                <a:latin typeface="+mn-lt"/>
                <a:cs typeface="Arial" panose="020B0604020202020204" pitchFamily="34" charset="0"/>
              </a:rPr>
              <a:t>July </a:t>
            </a:r>
            <a:r>
              <a:rPr lang="en-US" sz="4900" dirty="0">
                <a:solidFill>
                  <a:srgbClr val="7030A0"/>
                </a:solidFill>
                <a:latin typeface="+mn-lt"/>
                <a:cs typeface="Arial" panose="020B0604020202020204" pitchFamily="34" charset="0"/>
              </a:rPr>
              <a:t>7, 9, 14,</a:t>
            </a:r>
            <a:r>
              <a:rPr lang="en-US" sz="4900" dirty="0">
                <a:latin typeface="+mn-lt"/>
                <a:cs typeface="Arial" panose="020B0604020202020204" pitchFamily="34" charset="0"/>
              </a:rPr>
              <a:t> 16, and 21</a:t>
            </a:r>
            <a:br>
              <a:rPr lang="en-US" sz="4900" dirty="0">
                <a:latin typeface="+mn-lt"/>
                <a:cs typeface="Arial" panose="020B0604020202020204" pitchFamily="34" charset="0"/>
              </a:rPr>
            </a:br>
            <a:br>
              <a:rPr lang="en-US" sz="4900" dirty="0">
                <a:latin typeface="+mn-lt"/>
                <a:cs typeface="Arial" panose="020B0604020202020204" pitchFamily="34" charset="0"/>
              </a:rPr>
            </a:br>
            <a:r>
              <a:rPr lang="en-US" sz="4900" dirty="0">
                <a:latin typeface="+mn-lt"/>
                <a:cs typeface="Arial" panose="020B0604020202020204" pitchFamily="34" charset="0"/>
              </a:rPr>
              <a:t>9:15 – 10:30 a.m.</a:t>
            </a:r>
            <a:br>
              <a:rPr lang="en-US" dirty="0">
                <a:latin typeface="+mn-lt"/>
                <a:cs typeface="Arial" panose="020B0604020202020204" pitchFamily="34" charset="0"/>
              </a:rPr>
            </a:br>
            <a:endParaRPr lang="en-US" dirty="0">
              <a:latin typeface="+mn-lt"/>
              <a:cs typeface="Arial" panose="020B0604020202020204" pitchFamily="34" charset="0"/>
            </a:endParaRPr>
          </a:p>
        </p:txBody>
      </p:sp>
      <p:pic>
        <p:nvPicPr>
          <p:cNvPr id="5" name="Content Placeholder 4">
            <a:extLst>
              <a:ext uri="{FF2B5EF4-FFF2-40B4-BE49-F238E27FC236}">
                <a16:creationId xmlns:a16="http://schemas.microsoft.com/office/drawing/2014/main" id="{C4372A87-5E00-0C4F-A177-34DEB8C93AA2}"/>
              </a:ext>
            </a:extLst>
          </p:cNvPr>
          <p:cNvPicPr>
            <a:picLocks noGrp="1" noChangeAspect="1"/>
          </p:cNvPicPr>
          <p:nvPr>
            <p:ph idx="1"/>
          </p:nvPr>
        </p:nvPicPr>
        <p:blipFill rotWithShape="1">
          <a:blip r:embed="rId2">
            <a:extLst/>
          </a:blip>
          <a:srcRect t="1" r="-1" b="3261"/>
          <a:stretch/>
        </p:blipFill>
        <p:spPr>
          <a:xfrm>
            <a:off x="20" y="10"/>
            <a:ext cx="4992985" cy="6857990"/>
          </a:xfrm>
          <a:prstGeom prst="rect">
            <a:avLst/>
          </a:prstGeom>
        </p:spPr>
      </p:pic>
    </p:spTree>
    <p:extLst>
      <p:ext uri="{BB962C8B-B14F-4D97-AF65-F5344CB8AC3E}">
        <p14:creationId xmlns:p14="http://schemas.microsoft.com/office/powerpoint/2010/main" val="3031993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F44EA-09E8-2547-93F2-BA79F7263D30}"/>
              </a:ext>
            </a:extLst>
          </p:cNvPr>
          <p:cNvSpPr>
            <a:spLocks noGrp="1"/>
          </p:cNvSpPr>
          <p:nvPr>
            <p:ph type="title"/>
          </p:nvPr>
        </p:nvSpPr>
        <p:spPr>
          <a:xfrm>
            <a:off x="223024" y="144966"/>
            <a:ext cx="11842596" cy="981308"/>
          </a:xfrm>
        </p:spPr>
        <p:txBody>
          <a:bodyPr/>
          <a:lstStyle/>
          <a:p>
            <a:endParaRPr lang="en-US" dirty="0"/>
          </a:p>
        </p:txBody>
      </p:sp>
      <p:sp>
        <p:nvSpPr>
          <p:cNvPr id="3" name="Content Placeholder 2">
            <a:extLst>
              <a:ext uri="{FF2B5EF4-FFF2-40B4-BE49-F238E27FC236}">
                <a16:creationId xmlns:a16="http://schemas.microsoft.com/office/drawing/2014/main" id="{629E0FB6-4372-6A47-8AC9-9E6C71579AA1}"/>
              </a:ext>
            </a:extLst>
          </p:cNvPr>
          <p:cNvSpPr>
            <a:spLocks noGrp="1"/>
          </p:cNvSpPr>
          <p:nvPr>
            <p:ph sz="half" idx="1"/>
          </p:nvPr>
        </p:nvSpPr>
        <p:spPr>
          <a:xfrm>
            <a:off x="223024" y="1282390"/>
            <a:ext cx="5796776" cy="5330283"/>
          </a:xfrm>
        </p:spPr>
        <p:txBody>
          <a:bodyPr/>
          <a:lstStyle/>
          <a:p>
            <a:pPr marL="0" indent="0">
              <a:buNone/>
            </a:pPr>
            <a:r>
              <a:rPr lang="en-US" dirty="0"/>
              <a:t>Political Opinions (page 30)</a:t>
            </a:r>
          </a:p>
        </p:txBody>
      </p:sp>
      <p:sp>
        <p:nvSpPr>
          <p:cNvPr id="4" name="Content Placeholder 3">
            <a:extLst>
              <a:ext uri="{FF2B5EF4-FFF2-40B4-BE49-F238E27FC236}">
                <a16:creationId xmlns:a16="http://schemas.microsoft.com/office/drawing/2014/main" id="{BE7B51A3-6B33-A040-9E7F-0E0D026B41D9}"/>
              </a:ext>
            </a:extLst>
          </p:cNvPr>
          <p:cNvSpPr>
            <a:spLocks noGrp="1"/>
          </p:cNvSpPr>
          <p:nvPr>
            <p:ph sz="half" idx="2"/>
          </p:nvPr>
        </p:nvSpPr>
        <p:spPr>
          <a:xfrm>
            <a:off x="6172200" y="1282390"/>
            <a:ext cx="5893420" cy="5330283"/>
          </a:xfrm>
        </p:spPr>
        <p:txBody>
          <a:bodyPr/>
          <a:lstStyle/>
          <a:p>
            <a:pPr marL="0" indent="0">
              <a:buNone/>
            </a:pPr>
            <a:r>
              <a:rPr lang="en-US" dirty="0"/>
              <a:t>Prejudices of Her Own (page 33)</a:t>
            </a:r>
          </a:p>
        </p:txBody>
      </p:sp>
    </p:spTree>
    <p:extLst>
      <p:ext uri="{BB962C8B-B14F-4D97-AF65-F5344CB8AC3E}">
        <p14:creationId xmlns:p14="http://schemas.microsoft.com/office/powerpoint/2010/main" val="2225134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C057-ACDE-C942-A979-7834642E31DA}"/>
              </a:ext>
            </a:extLst>
          </p:cNvPr>
          <p:cNvSpPr>
            <a:spLocks noGrp="1"/>
          </p:cNvSpPr>
          <p:nvPr>
            <p:ph type="title"/>
          </p:nvPr>
        </p:nvSpPr>
        <p:spPr>
          <a:xfrm>
            <a:off x="211873" y="365126"/>
            <a:ext cx="11764537" cy="68309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8BED95A-D519-CD4E-A322-9EF44BDEE05F}"/>
              </a:ext>
            </a:extLst>
          </p:cNvPr>
          <p:cNvSpPr>
            <a:spLocks noGrp="1"/>
          </p:cNvSpPr>
          <p:nvPr>
            <p:ph idx="1"/>
          </p:nvPr>
        </p:nvSpPr>
        <p:spPr>
          <a:xfrm>
            <a:off x="211873" y="1326995"/>
            <a:ext cx="11764537" cy="5430644"/>
          </a:xfrm>
        </p:spPr>
        <p:txBody>
          <a:bodyPr>
            <a:normAutofit lnSpcReduction="10000"/>
          </a:bodyPr>
          <a:lstStyle/>
          <a:p>
            <a:r>
              <a:rPr lang="en-US" dirty="0"/>
              <a:t>Whether born from experience or inherent physiological or cultural differences, a possibility I abhor less or discount less than my colleague Judge </a:t>
            </a:r>
            <a:r>
              <a:rPr lang="en-US" dirty="0" err="1"/>
              <a:t>Cedarbaum</a:t>
            </a:r>
            <a:r>
              <a:rPr lang="en-US" dirty="0"/>
              <a:t>, our gender and national origins may and will make a difference in our judging. Justice O'Connor has often been cited as saying that a wise old man and wise old woman will reach the same conclusion in deciding cases. I am not so sure Justice O'Connor is the author of that line since Professor Resnik attributes that line to Supreme Court Justice Coyle. I am also not so sure that I agree with the statement. First, as Professor Martha Minnow has noted, there can never be a universal definition of wise. Second, I would hope that a wise Latina woman with the richness of her experiences would more often than not reach a better conclusion than a white male who hasn't lived that life.</a:t>
            </a:r>
          </a:p>
          <a:p>
            <a:r>
              <a:rPr lang="en-US" dirty="0"/>
              <a:t>https://</a:t>
            </a:r>
            <a:r>
              <a:rPr lang="en-US" dirty="0" err="1"/>
              <a:t>politicalticker.blogs.cnn.com</a:t>
            </a:r>
            <a:r>
              <a:rPr lang="en-US" dirty="0"/>
              <a:t>/2009/05/28/in-her-own-words-sotomayor-2001-latina-speech/</a:t>
            </a:r>
          </a:p>
        </p:txBody>
      </p:sp>
    </p:spTree>
    <p:extLst>
      <p:ext uri="{BB962C8B-B14F-4D97-AF65-F5344CB8AC3E}">
        <p14:creationId xmlns:p14="http://schemas.microsoft.com/office/powerpoint/2010/main" val="589515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89A91-736D-7947-8F14-3759ADD8CD5A}"/>
              </a:ext>
            </a:extLst>
          </p:cNvPr>
          <p:cNvSpPr>
            <a:spLocks noGrp="1"/>
          </p:cNvSpPr>
          <p:nvPr>
            <p:ph type="title"/>
          </p:nvPr>
        </p:nvSpPr>
        <p:spPr>
          <a:xfrm>
            <a:off x="207818" y="365126"/>
            <a:ext cx="11776364" cy="826366"/>
          </a:xfrm>
        </p:spPr>
        <p:txBody>
          <a:bodyPr/>
          <a:lstStyle/>
          <a:p>
            <a:r>
              <a:rPr lang="en-US" dirty="0"/>
              <a:t>GROUP BLUE</a:t>
            </a:r>
          </a:p>
        </p:txBody>
      </p:sp>
      <p:sp>
        <p:nvSpPr>
          <p:cNvPr id="3" name="Content Placeholder 2">
            <a:extLst>
              <a:ext uri="{FF2B5EF4-FFF2-40B4-BE49-F238E27FC236}">
                <a16:creationId xmlns:a16="http://schemas.microsoft.com/office/drawing/2014/main" id="{0B648B11-216A-8345-B694-4F5CF3AED3E1}"/>
              </a:ext>
            </a:extLst>
          </p:cNvPr>
          <p:cNvSpPr>
            <a:spLocks noGrp="1"/>
          </p:cNvSpPr>
          <p:nvPr>
            <p:ph idx="1"/>
          </p:nvPr>
        </p:nvSpPr>
        <p:spPr>
          <a:xfrm>
            <a:off x="207818" y="1385456"/>
            <a:ext cx="11776364" cy="5223162"/>
          </a:xfrm>
        </p:spPr>
        <p:txBody>
          <a:bodyPr/>
          <a:lstStyle/>
          <a:p>
            <a:pPr marL="0" indent="0">
              <a:buNone/>
            </a:pPr>
            <a:r>
              <a:rPr lang="en-US" dirty="0"/>
              <a:t>Maria: Really tricky question but not always is possible to be impartial because if you have some beliefs that are so strong you want to be in support of that person or that idea.</a:t>
            </a:r>
          </a:p>
          <a:p>
            <a:pPr marL="0" indent="0">
              <a:buNone/>
            </a:pPr>
            <a:r>
              <a:rPr lang="en-US" dirty="0"/>
              <a:t>Irene: It is always possible because to be a judge they need to prove themselves through the courts – through many decisions that they make in their careers. </a:t>
            </a:r>
          </a:p>
          <a:p>
            <a:pPr marL="0" indent="0">
              <a:buNone/>
            </a:pPr>
            <a:r>
              <a:rPr lang="en-US" dirty="0" err="1"/>
              <a:t>Ampara</a:t>
            </a:r>
            <a:r>
              <a:rPr lang="en-US" dirty="0"/>
              <a:t>: In theory, judges must be impartial. But in reality, judges are people too, and no person can be impartial.</a:t>
            </a:r>
          </a:p>
          <a:p>
            <a:pPr marL="0" indent="0">
              <a:buNone/>
            </a:pPr>
            <a:r>
              <a:rPr lang="en-US" dirty="0" err="1"/>
              <a:t>Yohanis</a:t>
            </a:r>
            <a:r>
              <a:rPr lang="en-US" dirty="0"/>
              <a:t>: “Justice is blind.” In theory, they need to separate their personal opinions from their decisions.</a:t>
            </a:r>
          </a:p>
        </p:txBody>
      </p:sp>
    </p:spTree>
    <p:extLst>
      <p:ext uri="{BB962C8B-B14F-4D97-AF65-F5344CB8AC3E}">
        <p14:creationId xmlns:p14="http://schemas.microsoft.com/office/powerpoint/2010/main" val="2190806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8C52C-3439-9B43-A93D-5D2133F66E92}"/>
              </a:ext>
            </a:extLst>
          </p:cNvPr>
          <p:cNvSpPr>
            <a:spLocks noGrp="1"/>
          </p:cNvSpPr>
          <p:nvPr>
            <p:ph type="title"/>
          </p:nvPr>
        </p:nvSpPr>
        <p:spPr>
          <a:xfrm>
            <a:off x="318052" y="145429"/>
            <a:ext cx="11767930" cy="1184608"/>
          </a:xfrm>
        </p:spPr>
        <p:txBody>
          <a:bodyPr>
            <a:normAutofit/>
          </a:bodyPr>
          <a:lstStyle/>
          <a:p>
            <a:r>
              <a:rPr lang="en-US" sz="4800" b="1" u="sng" dirty="0"/>
              <a:t>Changing the Course of History</a:t>
            </a:r>
            <a:endParaRPr lang="en-US" sz="4800" u="sng" dirty="0"/>
          </a:p>
        </p:txBody>
      </p:sp>
      <p:sp>
        <p:nvSpPr>
          <p:cNvPr id="3" name="Content Placeholder 2">
            <a:extLst>
              <a:ext uri="{FF2B5EF4-FFF2-40B4-BE49-F238E27FC236}">
                <a16:creationId xmlns:a16="http://schemas.microsoft.com/office/drawing/2014/main" id="{7A545EB5-1908-9443-B48D-EAB6BC857B21}"/>
              </a:ext>
            </a:extLst>
          </p:cNvPr>
          <p:cNvSpPr>
            <a:spLocks noGrp="1"/>
          </p:cNvSpPr>
          <p:nvPr>
            <p:ph idx="1"/>
          </p:nvPr>
        </p:nvSpPr>
        <p:spPr>
          <a:xfrm>
            <a:off x="212035" y="1123405"/>
            <a:ext cx="11767929" cy="5603965"/>
          </a:xfrm>
        </p:spPr>
        <p:txBody>
          <a:bodyPr>
            <a:normAutofit/>
          </a:bodyPr>
          <a:lstStyle/>
          <a:p>
            <a:pPr marL="0" indent="0">
              <a:buNone/>
            </a:pPr>
            <a:r>
              <a:rPr lang="en-US" b="1" u="sng" dirty="0"/>
              <a:t>Past</a:t>
            </a:r>
          </a:p>
          <a:p>
            <a:pPr marL="0" indent="0">
              <a:buNone/>
            </a:pPr>
            <a:r>
              <a:rPr lang="en-US" dirty="0"/>
              <a:t>Sonia Sotomayor becoming the first Hispanic Supreme Court Justice</a:t>
            </a:r>
          </a:p>
          <a:p>
            <a:pPr marL="0" indent="0">
              <a:buNone/>
            </a:pPr>
            <a:endParaRPr lang="en-US" dirty="0"/>
          </a:p>
          <a:p>
            <a:pPr marL="0" indent="0">
              <a:buNone/>
            </a:pPr>
            <a:r>
              <a:rPr lang="en-US" b="1" u="sng" dirty="0"/>
              <a:t>Present</a:t>
            </a:r>
          </a:p>
          <a:p>
            <a:pPr marL="0" indent="0">
              <a:buNone/>
            </a:pPr>
            <a:r>
              <a:rPr lang="en-US" dirty="0"/>
              <a:t>Black Lives Matter – police brutality/ discrimination</a:t>
            </a:r>
          </a:p>
          <a:p>
            <a:pPr marL="0" indent="0">
              <a:buNone/>
            </a:pPr>
            <a:r>
              <a:rPr lang="en-US" dirty="0"/>
              <a:t>Me Too – women’s rights / discrimination</a:t>
            </a:r>
          </a:p>
          <a:p>
            <a:pPr marL="0" indent="0">
              <a:buNone/>
            </a:pPr>
            <a:r>
              <a:rPr lang="en-US" dirty="0"/>
              <a:t>Coronavirus – how we live and learn</a:t>
            </a:r>
          </a:p>
          <a:p>
            <a:pPr marL="0" indent="0">
              <a:buNone/>
            </a:pPr>
            <a:endParaRPr lang="en-US" dirty="0"/>
          </a:p>
          <a:p>
            <a:pPr marL="0" indent="0">
              <a:buNone/>
            </a:pPr>
            <a:r>
              <a:rPr lang="en-US" b="1" u="sng" dirty="0"/>
              <a:t>Future</a:t>
            </a:r>
          </a:p>
        </p:txBody>
      </p:sp>
    </p:spTree>
    <p:extLst>
      <p:ext uri="{BB962C8B-B14F-4D97-AF65-F5344CB8AC3E}">
        <p14:creationId xmlns:p14="http://schemas.microsoft.com/office/powerpoint/2010/main" val="910482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72447-82A0-C74D-A19E-85C4128779E4}"/>
              </a:ext>
            </a:extLst>
          </p:cNvPr>
          <p:cNvSpPr>
            <a:spLocks noGrp="1"/>
          </p:cNvSpPr>
          <p:nvPr>
            <p:ph type="title"/>
          </p:nvPr>
        </p:nvSpPr>
        <p:spPr>
          <a:xfrm>
            <a:off x="149087" y="166255"/>
            <a:ext cx="11917017" cy="1042059"/>
          </a:xfrm>
        </p:spPr>
        <p:txBody>
          <a:bodyPr>
            <a:noAutofit/>
          </a:bodyPr>
          <a:lstStyle/>
          <a:p>
            <a:br>
              <a:rPr lang="en-US" sz="3600" dirty="0"/>
            </a:br>
            <a:r>
              <a:rPr lang="en-US" b="1" dirty="0"/>
              <a:t>“I am not a champion of lost causes, but of causes not yet won.”</a:t>
            </a:r>
            <a:br>
              <a:rPr lang="en-US" dirty="0"/>
            </a:br>
            <a:endParaRPr lang="en-US" dirty="0"/>
          </a:p>
        </p:txBody>
      </p:sp>
      <p:sp>
        <p:nvSpPr>
          <p:cNvPr id="3" name="Content Placeholder 2">
            <a:extLst>
              <a:ext uri="{FF2B5EF4-FFF2-40B4-BE49-F238E27FC236}">
                <a16:creationId xmlns:a16="http://schemas.microsoft.com/office/drawing/2014/main" id="{F7CD7EF0-DBAF-A147-8C92-94380F265457}"/>
              </a:ext>
            </a:extLst>
          </p:cNvPr>
          <p:cNvSpPr>
            <a:spLocks noGrp="1"/>
          </p:cNvSpPr>
          <p:nvPr>
            <p:ph idx="1"/>
          </p:nvPr>
        </p:nvSpPr>
        <p:spPr>
          <a:xfrm>
            <a:off x="149087" y="1121230"/>
            <a:ext cx="11917017" cy="5587684"/>
          </a:xfrm>
        </p:spPr>
        <p:txBody>
          <a:bodyPr>
            <a:normAutofit fontScale="92500" lnSpcReduction="20000"/>
          </a:bodyPr>
          <a:lstStyle/>
          <a:p>
            <a:pPr marL="0" indent="0">
              <a:buNone/>
            </a:pPr>
            <a:r>
              <a:rPr lang="en-US" sz="3600" dirty="0"/>
              <a:t>Why did this quote resonate with Sonia Sotomayor?</a:t>
            </a:r>
          </a:p>
          <a:p>
            <a:pPr marL="0" indent="0">
              <a:buNone/>
            </a:pPr>
            <a:r>
              <a:rPr lang="en-US" sz="3600" dirty="0"/>
              <a:t>Winnie: She always has a goal – processing everything – all the time (“eye on the prize”) – “Sonia has not taken a day of her life for granted.” (pg. 39)</a:t>
            </a:r>
          </a:p>
          <a:p>
            <a:pPr marL="0" indent="0">
              <a:buNone/>
            </a:pPr>
            <a:r>
              <a:rPr lang="en-US" sz="3600" dirty="0"/>
              <a:t>Irene: I shouldn’t waste my time on the past (or what is hopeless) I must focus on the future and what is to come and try to solve that problem.</a:t>
            </a:r>
          </a:p>
          <a:p>
            <a:pPr marL="0" indent="0">
              <a:buNone/>
            </a:pPr>
            <a:r>
              <a:rPr lang="en-US" sz="3600" dirty="0"/>
              <a:t>Patricia: Since she was little, she always wanted justice - Justice was her prize – really focused on that – She understands that immigrants and people of color deserve more justice and she wants to be their advocate.</a:t>
            </a:r>
          </a:p>
          <a:p>
            <a:pPr marL="0" indent="0">
              <a:buNone/>
            </a:pPr>
            <a:r>
              <a:rPr lang="en-US" sz="3600" dirty="0"/>
              <a:t>Dolores: If you lose a battle, keep fighting to win the others. (Pick you battles.) American proverb: “If at first you don’t succeed, try, try, again.”</a:t>
            </a:r>
          </a:p>
          <a:p>
            <a:pPr marL="0" indent="0">
              <a:buNone/>
            </a:pPr>
            <a:endParaRPr lang="en-US" sz="3600" dirty="0"/>
          </a:p>
          <a:p>
            <a:pPr marL="0" indent="0">
              <a:buNone/>
            </a:pPr>
            <a:endParaRPr lang="en-US" sz="3600" dirty="0"/>
          </a:p>
          <a:p>
            <a:pPr marL="0" indent="0">
              <a:buNone/>
            </a:pPr>
            <a:endParaRPr lang="en-US" sz="3600" dirty="0"/>
          </a:p>
        </p:txBody>
      </p:sp>
    </p:spTree>
    <p:extLst>
      <p:ext uri="{BB962C8B-B14F-4D97-AF65-F5344CB8AC3E}">
        <p14:creationId xmlns:p14="http://schemas.microsoft.com/office/powerpoint/2010/main" val="3601464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12F71-B9E0-7A42-91A5-B3E9FE25F02D}"/>
              </a:ext>
            </a:extLst>
          </p:cNvPr>
          <p:cNvSpPr>
            <a:spLocks noGrp="1"/>
          </p:cNvSpPr>
          <p:nvPr>
            <p:ph type="title"/>
          </p:nvPr>
        </p:nvSpPr>
        <p:spPr>
          <a:xfrm>
            <a:off x="129209" y="109330"/>
            <a:ext cx="11529391" cy="1073428"/>
          </a:xfrm>
        </p:spPr>
        <p:txBody>
          <a:bodyPr>
            <a:normAutofit/>
          </a:bodyPr>
          <a:lstStyle/>
          <a:p>
            <a:pPr algn="ctr"/>
            <a:r>
              <a:rPr lang="en-US" sz="5400" b="1" u="sng" dirty="0"/>
              <a:t>Then and Now</a:t>
            </a:r>
          </a:p>
        </p:txBody>
      </p:sp>
      <p:sp>
        <p:nvSpPr>
          <p:cNvPr id="3" name="Content Placeholder 2">
            <a:extLst>
              <a:ext uri="{FF2B5EF4-FFF2-40B4-BE49-F238E27FC236}">
                <a16:creationId xmlns:a16="http://schemas.microsoft.com/office/drawing/2014/main" id="{C68944A1-3956-0349-B0E4-27D14A46192C}"/>
              </a:ext>
            </a:extLst>
          </p:cNvPr>
          <p:cNvSpPr>
            <a:spLocks noGrp="1"/>
          </p:cNvSpPr>
          <p:nvPr>
            <p:ph sz="half" idx="1"/>
          </p:nvPr>
        </p:nvSpPr>
        <p:spPr>
          <a:xfrm>
            <a:off x="241853" y="1182758"/>
            <a:ext cx="5443330" cy="5495133"/>
          </a:xfrm>
        </p:spPr>
        <p:txBody>
          <a:bodyPr>
            <a:normAutofit fontScale="92500" lnSpcReduction="10000"/>
          </a:bodyPr>
          <a:lstStyle/>
          <a:p>
            <a:pPr marL="0" indent="0" algn="ctr">
              <a:buNone/>
            </a:pPr>
            <a:r>
              <a:rPr lang="en-US" sz="3600" dirty="0"/>
              <a:t>Opportunities for Women</a:t>
            </a:r>
          </a:p>
          <a:p>
            <a:pPr marL="0" indent="0" algn="ctr">
              <a:buNone/>
            </a:pPr>
            <a:r>
              <a:rPr lang="en-US" sz="3600" dirty="0"/>
              <a:t>(pg. 11)</a:t>
            </a:r>
          </a:p>
          <a:p>
            <a:pPr marL="0" indent="0" algn="ctr">
              <a:buNone/>
            </a:pPr>
            <a:r>
              <a:rPr lang="en-US" sz="3600" dirty="0"/>
              <a:t>Patricia: </a:t>
            </a:r>
          </a:p>
          <a:p>
            <a:pPr marL="0" indent="0" algn="ctr">
              <a:buNone/>
            </a:pPr>
            <a:r>
              <a:rPr lang="en-US" sz="3600" dirty="0"/>
              <a:t>Past: still women “sold” to husbands and also women were “slaves” to the home.</a:t>
            </a:r>
          </a:p>
          <a:p>
            <a:pPr marL="0" indent="0" algn="ctr">
              <a:buNone/>
            </a:pPr>
            <a:r>
              <a:rPr lang="en-US" sz="3600" dirty="0"/>
              <a:t>Now: We are able to work out of the home and earn salaries on our own but still earn less. Women are now entering professions that were traditionally for men.</a:t>
            </a:r>
          </a:p>
        </p:txBody>
      </p:sp>
      <p:sp>
        <p:nvSpPr>
          <p:cNvPr id="4" name="Content Placeholder 3">
            <a:extLst>
              <a:ext uri="{FF2B5EF4-FFF2-40B4-BE49-F238E27FC236}">
                <a16:creationId xmlns:a16="http://schemas.microsoft.com/office/drawing/2014/main" id="{A8D2F3FB-285D-FB4B-A3FE-EAD8DC99B538}"/>
              </a:ext>
            </a:extLst>
          </p:cNvPr>
          <p:cNvSpPr>
            <a:spLocks noGrp="1"/>
          </p:cNvSpPr>
          <p:nvPr>
            <p:ph sz="half" idx="2"/>
          </p:nvPr>
        </p:nvSpPr>
        <p:spPr>
          <a:xfrm>
            <a:off x="5797827" y="1182758"/>
            <a:ext cx="6241773" cy="5495133"/>
          </a:xfrm>
        </p:spPr>
        <p:txBody>
          <a:bodyPr>
            <a:normAutofit fontScale="92500" lnSpcReduction="10000"/>
          </a:bodyPr>
          <a:lstStyle/>
          <a:p>
            <a:pPr marL="0" indent="0" algn="ctr">
              <a:buNone/>
            </a:pPr>
            <a:r>
              <a:rPr lang="en-US" sz="3600" dirty="0"/>
              <a:t>Diverse Schools</a:t>
            </a:r>
          </a:p>
          <a:p>
            <a:pPr marL="0" indent="0" algn="ctr">
              <a:buNone/>
            </a:pPr>
            <a:r>
              <a:rPr lang="en-US" sz="3600" dirty="0"/>
              <a:t>(pg. 15)</a:t>
            </a:r>
          </a:p>
        </p:txBody>
      </p:sp>
    </p:spTree>
    <p:extLst>
      <p:ext uri="{BB962C8B-B14F-4D97-AF65-F5344CB8AC3E}">
        <p14:creationId xmlns:p14="http://schemas.microsoft.com/office/powerpoint/2010/main" val="2397059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12F71-B9E0-7A42-91A5-B3E9FE25F02D}"/>
              </a:ext>
            </a:extLst>
          </p:cNvPr>
          <p:cNvSpPr>
            <a:spLocks noGrp="1"/>
          </p:cNvSpPr>
          <p:nvPr>
            <p:ph type="title"/>
          </p:nvPr>
        </p:nvSpPr>
        <p:spPr>
          <a:xfrm>
            <a:off x="129209" y="109330"/>
            <a:ext cx="11529391" cy="1073428"/>
          </a:xfrm>
        </p:spPr>
        <p:txBody>
          <a:bodyPr>
            <a:normAutofit/>
          </a:bodyPr>
          <a:lstStyle/>
          <a:p>
            <a:pPr algn="ctr"/>
            <a:r>
              <a:rPr lang="en-US" sz="5400" b="1" u="sng" dirty="0"/>
              <a:t>Breaking Boundaries</a:t>
            </a:r>
          </a:p>
        </p:txBody>
      </p:sp>
      <p:sp>
        <p:nvSpPr>
          <p:cNvPr id="3" name="Content Placeholder 2">
            <a:extLst>
              <a:ext uri="{FF2B5EF4-FFF2-40B4-BE49-F238E27FC236}">
                <a16:creationId xmlns:a16="http://schemas.microsoft.com/office/drawing/2014/main" id="{C68944A1-3956-0349-B0E4-27D14A46192C}"/>
              </a:ext>
            </a:extLst>
          </p:cNvPr>
          <p:cNvSpPr>
            <a:spLocks noGrp="1"/>
          </p:cNvSpPr>
          <p:nvPr>
            <p:ph sz="half" idx="1"/>
          </p:nvPr>
        </p:nvSpPr>
        <p:spPr>
          <a:xfrm>
            <a:off x="241853" y="1182758"/>
            <a:ext cx="5443330" cy="4994205"/>
          </a:xfrm>
        </p:spPr>
        <p:txBody>
          <a:bodyPr>
            <a:normAutofit/>
          </a:bodyPr>
          <a:lstStyle/>
          <a:p>
            <a:pPr marL="0" indent="0" algn="ctr">
              <a:buNone/>
            </a:pPr>
            <a:endParaRPr lang="en-US" sz="3600" dirty="0"/>
          </a:p>
          <a:p>
            <a:pPr marL="0" indent="0" algn="ctr">
              <a:buNone/>
            </a:pPr>
            <a:r>
              <a:rPr lang="en-US" sz="3600" dirty="0"/>
              <a:t>The American Dream (pg. 5)</a:t>
            </a:r>
          </a:p>
          <a:p>
            <a:pPr marL="0" indent="0" algn="ctr">
              <a:buNone/>
            </a:pPr>
            <a:endParaRPr lang="en-US" sz="3600" dirty="0"/>
          </a:p>
          <a:p>
            <a:pPr marL="0" indent="0" algn="ctr">
              <a:buNone/>
            </a:pPr>
            <a:endParaRPr lang="en-US" sz="3600" dirty="0"/>
          </a:p>
          <a:p>
            <a:pPr marL="0" indent="0" algn="ctr">
              <a:buNone/>
            </a:pPr>
            <a:r>
              <a:rPr lang="en-US" sz="3600" dirty="0"/>
              <a:t>Type I Diabetes (pg. 9)</a:t>
            </a:r>
          </a:p>
          <a:p>
            <a:pPr marL="0" indent="0" algn="ctr">
              <a:buNone/>
            </a:pPr>
            <a:endParaRPr lang="en-US" sz="3600" dirty="0"/>
          </a:p>
          <a:p>
            <a:pPr marL="0" indent="0" algn="ctr">
              <a:buNone/>
            </a:pPr>
            <a:endParaRPr lang="en-US" sz="3600" dirty="0"/>
          </a:p>
          <a:p>
            <a:pPr marL="0" indent="0" algn="ctr">
              <a:buNone/>
            </a:pPr>
            <a:endParaRPr lang="en-US" sz="3600" dirty="0"/>
          </a:p>
          <a:p>
            <a:pPr marL="0" indent="0" algn="ctr">
              <a:buNone/>
            </a:pPr>
            <a:endParaRPr lang="en-US" sz="3600" dirty="0"/>
          </a:p>
        </p:txBody>
      </p:sp>
      <p:sp>
        <p:nvSpPr>
          <p:cNvPr id="4" name="Content Placeholder 3">
            <a:extLst>
              <a:ext uri="{FF2B5EF4-FFF2-40B4-BE49-F238E27FC236}">
                <a16:creationId xmlns:a16="http://schemas.microsoft.com/office/drawing/2014/main" id="{A8D2F3FB-285D-FB4B-A3FE-EAD8DC99B538}"/>
              </a:ext>
            </a:extLst>
          </p:cNvPr>
          <p:cNvSpPr>
            <a:spLocks noGrp="1"/>
          </p:cNvSpPr>
          <p:nvPr>
            <p:ph sz="half" idx="2"/>
          </p:nvPr>
        </p:nvSpPr>
        <p:spPr>
          <a:xfrm>
            <a:off x="5797827" y="1182758"/>
            <a:ext cx="5973417" cy="4994205"/>
          </a:xfrm>
        </p:spPr>
        <p:txBody>
          <a:bodyPr>
            <a:normAutofit/>
          </a:bodyPr>
          <a:lstStyle/>
          <a:p>
            <a:pPr marL="0" indent="0" algn="ctr">
              <a:buNone/>
            </a:pPr>
            <a:endParaRPr lang="en-US" sz="3600" dirty="0"/>
          </a:p>
          <a:p>
            <a:pPr marL="0" indent="0" algn="ctr">
              <a:buNone/>
            </a:pPr>
            <a:r>
              <a:rPr lang="en-US" sz="3600" dirty="0"/>
              <a:t>Learning English (pg. 13)</a:t>
            </a:r>
          </a:p>
        </p:txBody>
      </p:sp>
    </p:spTree>
    <p:extLst>
      <p:ext uri="{BB962C8B-B14F-4D97-AF65-F5344CB8AC3E}">
        <p14:creationId xmlns:p14="http://schemas.microsoft.com/office/powerpoint/2010/main" val="3847802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B078A-A92B-D942-A26D-7F326CDD8A18}"/>
              </a:ext>
            </a:extLst>
          </p:cNvPr>
          <p:cNvSpPr>
            <a:spLocks noGrp="1"/>
          </p:cNvSpPr>
          <p:nvPr>
            <p:ph type="title"/>
          </p:nvPr>
        </p:nvSpPr>
        <p:spPr>
          <a:xfrm>
            <a:off x="138545" y="185740"/>
            <a:ext cx="11877243" cy="742516"/>
          </a:xfrm>
        </p:spPr>
        <p:txBody>
          <a:bodyPr>
            <a:normAutofit fontScale="90000"/>
          </a:bodyPr>
          <a:lstStyle/>
          <a:p>
            <a:br>
              <a:rPr lang="en-US" dirty="0"/>
            </a:br>
            <a:r>
              <a:rPr lang="en-US" b="1" dirty="0"/>
              <a:t>Breakout Room Discussion: True or False? Why?</a:t>
            </a:r>
            <a:br>
              <a:rPr lang="en-US" b="1" dirty="0"/>
            </a:br>
            <a:endParaRPr lang="en-US" b="1" dirty="0"/>
          </a:p>
        </p:txBody>
      </p:sp>
      <p:sp>
        <p:nvSpPr>
          <p:cNvPr id="3" name="Content Placeholder 2">
            <a:extLst>
              <a:ext uri="{FF2B5EF4-FFF2-40B4-BE49-F238E27FC236}">
                <a16:creationId xmlns:a16="http://schemas.microsoft.com/office/drawing/2014/main" id="{89190E96-5AF5-164B-A6A7-5DCA3D2247EC}"/>
              </a:ext>
            </a:extLst>
          </p:cNvPr>
          <p:cNvSpPr>
            <a:spLocks noGrp="1"/>
          </p:cNvSpPr>
          <p:nvPr>
            <p:ph idx="1"/>
          </p:nvPr>
        </p:nvSpPr>
        <p:spPr>
          <a:xfrm>
            <a:off x="242888" y="928256"/>
            <a:ext cx="11772900" cy="5772583"/>
          </a:xfrm>
        </p:spPr>
        <p:txBody>
          <a:bodyPr>
            <a:normAutofit fontScale="47500" lnSpcReduction="20000"/>
          </a:bodyPr>
          <a:lstStyle/>
          <a:p>
            <a:pPr marL="0" indent="0" fontAlgn="base">
              <a:buNone/>
            </a:pPr>
            <a:endParaRPr lang="en-US" sz="5800" dirty="0"/>
          </a:p>
          <a:p>
            <a:pPr marL="0" indent="0" fontAlgn="base">
              <a:buNone/>
            </a:pPr>
            <a:r>
              <a:rPr lang="en-US" sz="7300" dirty="0"/>
              <a:t>1. To really understand a person, you need to know about their childhood and their roots. </a:t>
            </a:r>
          </a:p>
          <a:p>
            <a:pPr marL="0" indent="0" fontAlgn="base">
              <a:buNone/>
            </a:pPr>
            <a:endParaRPr lang="en-US" sz="7300" dirty="0"/>
          </a:p>
          <a:p>
            <a:pPr marL="0" indent="0" fontAlgn="base">
              <a:buNone/>
            </a:pPr>
            <a:r>
              <a:rPr lang="en-US" sz="7300" dirty="0"/>
              <a:t>2. Challenges can always be overcome.</a:t>
            </a:r>
          </a:p>
          <a:p>
            <a:pPr marL="0" indent="0" fontAlgn="base">
              <a:buNone/>
            </a:pPr>
            <a:endParaRPr lang="en-US" sz="7300" dirty="0"/>
          </a:p>
          <a:p>
            <a:pPr marL="0" indent="0" fontAlgn="base">
              <a:buNone/>
            </a:pPr>
            <a:r>
              <a:rPr lang="en-US" sz="7300" dirty="0"/>
              <a:t>3. Studying hard is important, but good grades are also important.</a:t>
            </a:r>
            <a:br>
              <a:rPr lang="en-US" sz="7300" dirty="0"/>
            </a:br>
            <a:endParaRPr lang="en-US" sz="7300" dirty="0"/>
          </a:p>
          <a:p>
            <a:pPr marL="0" indent="0" fontAlgn="base">
              <a:buNone/>
            </a:pPr>
            <a:r>
              <a:rPr lang="en-US" sz="7300" dirty="0"/>
              <a:t>4. Hard work is the key to success.</a:t>
            </a:r>
            <a:br>
              <a:rPr lang="en-US" sz="7300" dirty="0"/>
            </a:br>
            <a:endParaRPr lang="en-US" sz="7300" dirty="0"/>
          </a:p>
          <a:p>
            <a:pPr marL="0" indent="0" fontAlgn="base">
              <a:buNone/>
            </a:pPr>
            <a:r>
              <a:rPr lang="en-US" sz="7300" dirty="0"/>
              <a:t>5. Opportunities for women have improved a lot in my lifetime.</a:t>
            </a:r>
          </a:p>
          <a:p>
            <a:endParaRPr lang="en-US" dirty="0"/>
          </a:p>
        </p:txBody>
      </p:sp>
    </p:spTree>
    <p:extLst>
      <p:ext uri="{BB962C8B-B14F-4D97-AF65-F5344CB8AC3E}">
        <p14:creationId xmlns:p14="http://schemas.microsoft.com/office/powerpoint/2010/main" val="2215485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6D23-816C-754D-8C2C-A707BF763A88}"/>
              </a:ext>
            </a:extLst>
          </p:cNvPr>
          <p:cNvSpPr>
            <a:spLocks noGrp="1"/>
          </p:cNvSpPr>
          <p:nvPr>
            <p:ph type="title"/>
          </p:nvPr>
        </p:nvSpPr>
        <p:spPr>
          <a:xfrm>
            <a:off x="223024" y="365125"/>
            <a:ext cx="11775688" cy="1325563"/>
          </a:xfrm>
        </p:spPr>
        <p:txBody>
          <a:bodyPr/>
          <a:lstStyle/>
          <a:p>
            <a:r>
              <a:rPr lang="en-US" dirty="0"/>
              <a:t>Homework: choose a quote (For Tuesday, July…)</a:t>
            </a:r>
          </a:p>
        </p:txBody>
      </p:sp>
      <p:sp>
        <p:nvSpPr>
          <p:cNvPr id="3" name="Content Placeholder 2">
            <a:extLst>
              <a:ext uri="{FF2B5EF4-FFF2-40B4-BE49-F238E27FC236}">
                <a16:creationId xmlns:a16="http://schemas.microsoft.com/office/drawing/2014/main" id="{720C297C-CA72-A845-8172-8A86023ECFAE}"/>
              </a:ext>
            </a:extLst>
          </p:cNvPr>
          <p:cNvSpPr>
            <a:spLocks noGrp="1"/>
          </p:cNvSpPr>
          <p:nvPr>
            <p:ph idx="1"/>
          </p:nvPr>
        </p:nvSpPr>
        <p:spPr/>
        <p:txBody>
          <a:bodyPr/>
          <a:lstStyle/>
          <a:p>
            <a:r>
              <a:rPr lang="en-US" dirty="0"/>
              <a:t>https://</a:t>
            </a:r>
            <a:r>
              <a:rPr lang="en-US" dirty="0" err="1"/>
              <a:t>www.goodreads.com</a:t>
            </a:r>
            <a:r>
              <a:rPr lang="en-US" dirty="0"/>
              <a:t>/author/quotes/5832991.Sonia_Sotomayor</a:t>
            </a:r>
          </a:p>
        </p:txBody>
      </p:sp>
    </p:spTree>
    <p:extLst>
      <p:ext uri="{BB962C8B-B14F-4D97-AF65-F5344CB8AC3E}">
        <p14:creationId xmlns:p14="http://schemas.microsoft.com/office/powerpoint/2010/main" val="4254362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F6FC1-B27F-294A-BE5A-7CCB4F6789EC}"/>
              </a:ext>
            </a:extLst>
          </p:cNvPr>
          <p:cNvSpPr>
            <a:spLocks noGrp="1"/>
          </p:cNvSpPr>
          <p:nvPr>
            <p:ph type="title"/>
          </p:nvPr>
        </p:nvSpPr>
        <p:spPr>
          <a:xfrm>
            <a:off x="277091" y="365125"/>
            <a:ext cx="11707091" cy="701675"/>
          </a:xfrm>
        </p:spPr>
        <p:txBody>
          <a:bodyPr/>
          <a:lstStyle/>
          <a:p>
            <a:endParaRPr lang="en-US" dirty="0"/>
          </a:p>
        </p:txBody>
      </p:sp>
      <p:sp>
        <p:nvSpPr>
          <p:cNvPr id="3" name="Content Placeholder 2">
            <a:extLst>
              <a:ext uri="{FF2B5EF4-FFF2-40B4-BE49-F238E27FC236}">
                <a16:creationId xmlns:a16="http://schemas.microsoft.com/office/drawing/2014/main" id="{712AECAF-1F12-004F-80E6-13B689755D63}"/>
              </a:ext>
            </a:extLst>
          </p:cNvPr>
          <p:cNvSpPr>
            <a:spLocks noGrp="1"/>
          </p:cNvSpPr>
          <p:nvPr>
            <p:ph idx="1"/>
          </p:nvPr>
        </p:nvSpPr>
        <p:spPr>
          <a:xfrm>
            <a:off x="277091" y="1143000"/>
            <a:ext cx="11707091" cy="5534891"/>
          </a:xfrm>
        </p:spPr>
        <p:txBody>
          <a:bodyPr>
            <a:normAutofit fontScale="92500" lnSpcReduction="20000"/>
          </a:bodyPr>
          <a:lstStyle/>
          <a:p>
            <a:pPr marL="0" indent="0">
              <a:buNone/>
            </a:pPr>
            <a:r>
              <a:rPr lang="en-US" dirty="0"/>
              <a:t>Miriam: #1: True - Important to know about roots </a:t>
            </a:r>
            <a:r>
              <a:rPr lang="en-US" dirty="0" err="1"/>
              <a:t>bc</a:t>
            </a:r>
            <a:r>
              <a:rPr lang="en-US" dirty="0"/>
              <a:t> knowing about roots and childhood can know and respect how a person is. Every person has their own culture – their beliefs and other parts of their upbringing (how someone was raised)</a:t>
            </a:r>
          </a:p>
          <a:p>
            <a:pPr marL="0" indent="0">
              <a:buNone/>
            </a:pPr>
            <a:r>
              <a:rPr lang="en-US" dirty="0"/>
              <a:t>Irene: #3: True – If you study hard, you will most likely get good grades. Very important to success – you can get a scholarship. School is expensive so it’s important to benefit from scholarships and other financial resources.</a:t>
            </a:r>
          </a:p>
          <a:p>
            <a:pPr marL="0" indent="0">
              <a:buNone/>
            </a:pPr>
            <a:r>
              <a:rPr lang="en-US" dirty="0"/>
              <a:t>Amparo: #2: (always) False – Always changes the whole meaning, you can’t ALWAYS overcome challenges, but you can always try to overcome challenges.</a:t>
            </a:r>
          </a:p>
          <a:p>
            <a:pPr marL="0" indent="0">
              <a:buNone/>
            </a:pPr>
            <a:r>
              <a:rPr lang="en-US" dirty="0"/>
              <a:t>(Winnie: half true / half false)</a:t>
            </a:r>
          </a:p>
          <a:p>
            <a:pPr marL="0" indent="0">
              <a:buNone/>
            </a:pPr>
            <a:r>
              <a:rPr lang="en-US" dirty="0"/>
              <a:t>Winnie: hard work – Success comes from hard work, but not all hard work results in success. “Fortune favors the well prepared.” In any case, you have to work hard, even if you have luck.</a:t>
            </a:r>
          </a:p>
          <a:p>
            <a:pPr marL="0" indent="0">
              <a:buNone/>
            </a:pPr>
            <a:r>
              <a:rPr lang="en-US" dirty="0"/>
              <a:t>Dolores: #4: True – For a good/successful future, you must work hard. (Sonia S. worked very hard and achieved success. She is a role model for us.</a:t>
            </a:r>
          </a:p>
          <a:p>
            <a:pPr marL="0" indent="0">
              <a:buNone/>
            </a:pPr>
            <a:r>
              <a:rPr lang="en-US" dirty="0"/>
              <a:t> </a:t>
            </a:r>
          </a:p>
        </p:txBody>
      </p:sp>
    </p:spTree>
    <p:extLst>
      <p:ext uri="{BB962C8B-B14F-4D97-AF65-F5344CB8AC3E}">
        <p14:creationId xmlns:p14="http://schemas.microsoft.com/office/powerpoint/2010/main" val="1154809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225D7-7131-8649-9CF3-6CF5C0D31BB6}"/>
              </a:ext>
            </a:extLst>
          </p:cNvPr>
          <p:cNvSpPr>
            <a:spLocks noGrp="1"/>
          </p:cNvSpPr>
          <p:nvPr>
            <p:ph type="title"/>
          </p:nvPr>
        </p:nvSpPr>
        <p:spPr>
          <a:xfrm>
            <a:off x="100013" y="142876"/>
            <a:ext cx="11860929" cy="842962"/>
          </a:xfrm>
        </p:spPr>
        <p:txBody>
          <a:bodyPr>
            <a:normAutofit/>
          </a:bodyPr>
          <a:lstStyle/>
          <a:p>
            <a:r>
              <a:rPr lang="en-US" sz="4800" b="1" u="sng" dirty="0"/>
              <a:t>Learning on Zoom! </a:t>
            </a:r>
          </a:p>
        </p:txBody>
      </p:sp>
      <p:sp>
        <p:nvSpPr>
          <p:cNvPr id="3" name="Content Placeholder 2">
            <a:extLst>
              <a:ext uri="{FF2B5EF4-FFF2-40B4-BE49-F238E27FC236}">
                <a16:creationId xmlns:a16="http://schemas.microsoft.com/office/drawing/2014/main" id="{DE01C59B-05FF-9140-B8A5-83AE9F72CD2A}"/>
              </a:ext>
            </a:extLst>
          </p:cNvPr>
          <p:cNvSpPr>
            <a:spLocks noGrp="1"/>
          </p:cNvSpPr>
          <p:nvPr>
            <p:ph idx="1"/>
          </p:nvPr>
        </p:nvSpPr>
        <p:spPr>
          <a:xfrm>
            <a:off x="100013" y="985838"/>
            <a:ext cx="11860929" cy="5757862"/>
          </a:xfrm>
        </p:spPr>
        <p:txBody>
          <a:bodyPr>
            <a:normAutofit fontScale="85000" lnSpcReduction="20000"/>
          </a:bodyPr>
          <a:lstStyle/>
          <a:p>
            <a:pPr marL="0" indent="0">
              <a:buNone/>
            </a:pPr>
            <a:r>
              <a:rPr lang="en-US" sz="4200" dirty="0"/>
              <a:t>Online learning is </a:t>
            </a:r>
            <a:r>
              <a:rPr lang="en-US" sz="4200" b="1" i="1" dirty="0">
                <a:solidFill>
                  <a:srgbClr val="7030A0"/>
                </a:solidFill>
              </a:rPr>
              <a:t>different</a:t>
            </a:r>
            <a:r>
              <a:rPr lang="en-US" sz="4200" dirty="0"/>
              <a:t>, but the rules are the </a:t>
            </a:r>
            <a:r>
              <a:rPr lang="en-US" sz="4200" b="1" dirty="0">
                <a:solidFill>
                  <a:srgbClr val="7030A0"/>
                </a:solidFill>
              </a:rPr>
              <a:t>same</a:t>
            </a:r>
            <a:r>
              <a:rPr lang="en-US" sz="4200" b="1" dirty="0"/>
              <a:t>!</a:t>
            </a:r>
          </a:p>
          <a:p>
            <a:pPr marL="0" indent="0">
              <a:buNone/>
            </a:pPr>
            <a:endParaRPr lang="en-US" sz="4200" dirty="0"/>
          </a:p>
          <a:p>
            <a:r>
              <a:rPr lang="en-US" sz="4200" dirty="0"/>
              <a:t>Participate and Contribute</a:t>
            </a:r>
          </a:p>
          <a:p>
            <a:r>
              <a:rPr lang="en-US" sz="4200" dirty="0"/>
              <a:t>Listen and Respect Other Students</a:t>
            </a:r>
          </a:p>
          <a:p>
            <a:r>
              <a:rPr lang="en-US" sz="4200" dirty="0"/>
              <a:t>Ask questions</a:t>
            </a:r>
          </a:p>
          <a:p>
            <a:r>
              <a:rPr lang="en-US" sz="4200" dirty="0"/>
              <a:t>Speak in English</a:t>
            </a:r>
          </a:p>
          <a:p>
            <a:r>
              <a:rPr lang="en-US" sz="4200" dirty="0"/>
              <a:t>Enjoy yourself!</a:t>
            </a:r>
          </a:p>
          <a:p>
            <a:pPr marL="0" indent="0">
              <a:buNone/>
            </a:pPr>
            <a:endParaRPr lang="en-US" sz="4200" dirty="0"/>
          </a:p>
          <a:p>
            <a:pPr marL="0" indent="0">
              <a:buNone/>
            </a:pPr>
            <a:r>
              <a:rPr lang="en-US" sz="4200" dirty="0"/>
              <a:t>Some helpful phrases: </a:t>
            </a:r>
          </a:p>
          <a:p>
            <a:pPr marL="0" indent="0">
              <a:buNone/>
            </a:pPr>
            <a:r>
              <a:rPr lang="en-US" sz="4200" b="1" dirty="0"/>
              <a:t>“Moira, How do you pronounce </a:t>
            </a:r>
            <a:r>
              <a:rPr lang="en-US" sz="4200" dirty="0"/>
              <a:t>________?”	</a:t>
            </a:r>
          </a:p>
          <a:p>
            <a:pPr marL="0" indent="0">
              <a:buNone/>
            </a:pPr>
            <a:r>
              <a:rPr lang="en-US" sz="4200" b="1" dirty="0"/>
              <a:t>“Moira, What does ________ mean?”</a:t>
            </a:r>
          </a:p>
          <a:p>
            <a:endParaRPr lang="en-US" dirty="0"/>
          </a:p>
        </p:txBody>
      </p:sp>
    </p:spTree>
    <p:extLst>
      <p:ext uri="{BB962C8B-B14F-4D97-AF65-F5344CB8AC3E}">
        <p14:creationId xmlns:p14="http://schemas.microsoft.com/office/powerpoint/2010/main" val="2030388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AEDE9-B1F7-9342-9F8F-E596F2EA1512}"/>
              </a:ext>
            </a:extLst>
          </p:cNvPr>
          <p:cNvSpPr>
            <a:spLocks noGrp="1"/>
          </p:cNvSpPr>
          <p:nvPr>
            <p:ph type="title"/>
          </p:nvPr>
        </p:nvSpPr>
        <p:spPr>
          <a:xfrm>
            <a:off x="214313" y="200025"/>
            <a:ext cx="11772900" cy="1042989"/>
          </a:xfrm>
        </p:spPr>
        <p:txBody>
          <a:bodyPr>
            <a:normAutofit/>
          </a:bodyPr>
          <a:lstStyle/>
          <a:p>
            <a:r>
              <a:rPr lang="en-US" sz="5400" b="1" u="sng" dirty="0"/>
              <a:t>Book Group Discussion Schedule</a:t>
            </a:r>
          </a:p>
        </p:txBody>
      </p:sp>
      <p:sp>
        <p:nvSpPr>
          <p:cNvPr id="3" name="Content Placeholder 2">
            <a:extLst>
              <a:ext uri="{FF2B5EF4-FFF2-40B4-BE49-F238E27FC236}">
                <a16:creationId xmlns:a16="http://schemas.microsoft.com/office/drawing/2014/main" id="{89F7F271-6642-2645-AC57-3FBD3CACF2B1}"/>
              </a:ext>
            </a:extLst>
          </p:cNvPr>
          <p:cNvSpPr>
            <a:spLocks noGrp="1"/>
          </p:cNvSpPr>
          <p:nvPr>
            <p:ph idx="1"/>
          </p:nvPr>
        </p:nvSpPr>
        <p:spPr>
          <a:xfrm>
            <a:off x="214313" y="1143000"/>
            <a:ext cx="11772900" cy="5486400"/>
          </a:xfrm>
        </p:spPr>
        <p:txBody>
          <a:bodyPr/>
          <a:lstStyle/>
          <a:p>
            <a:endParaRPr lang="en-US" dirty="0"/>
          </a:p>
          <a:p>
            <a:r>
              <a:rPr lang="en-US" sz="4800" b="1" dirty="0">
                <a:solidFill>
                  <a:srgbClr val="7030A0"/>
                </a:solidFill>
              </a:rPr>
              <a:t>Tuesday, July 7: pages 4 - 11</a:t>
            </a:r>
          </a:p>
          <a:p>
            <a:r>
              <a:rPr lang="en-US" sz="4800" b="1" dirty="0">
                <a:solidFill>
                  <a:srgbClr val="7030A0"/>
                </a:solidFill>
              </a:rPr>
              <a:t>Thursday, July 9: pages 12 - 17</a:t>
            </a:r>
          </a:p>
          <a:p>
            <a:r>
              <a:rPr lang="en-US" sz="4800" b="1" dirty="0">
                <a:solidFill>
                  <a:srgbClr val="7030A0"/>
                </a:solidFill>
              </a:rPr>
              <a:t>Tuesday, July 14: pages 18 - 33</a:t>
            </a:r>
          </a:p>
          <a:p>
            <a:r>
              <a:rPr lang="en-US" sz="4800" dirty="0"/>
              <a:t>Thursday, July 16: pages 18 - 33</a:t>
            </a:r>
          </a:p>
          <a:p>
            <a:r>
              <a:rPr lang="en-US" sz="4800" dirty="0"/>
              <a:t>Tuesday, July 21: pages 34 - 43</a:t>
            </a:r>
          </a:p>
          <a:p>
            <a:endParaRPr lang="en-US" dirty="0"/>
          </a:p>
          <a:p>
            <a:endParaRPr lang="en-US" dirty="0"/>
          </a:p>
        </p:txBody>
      </p:sp>
    </p:spTree>
    <p:extLst>
      <p:ext uri="{BB962C8B-B14F-4D97-AF65-F5344CB8AC3E}">
        <p14:creationId xmlns:p14="http://schemas.microsoft.com/office/powerpoint/2010/main" val="3141987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BAD90-9A22-004A-9729-D55F5F90B764}"/>
              </a:ext>
            </a:extLst>
          </p:cNvPr>
          <p:cNvSpPr>
            <a:spLocks noGrp="1"/>
          </p:cNvSpPr>
          <p:nvPr>
            <p:ph type="title"/>
          </p:nvPr>
        </p:nvSpPr>
        <p:spPr>
          <a:xfrm>
            <a:off x="284480" y="214314"/>
            <a:ext cx="11684000" cy="729904"/>
          </a:xfrm>
        </p:spPr>
        <p:txBody>
          <a:bodyPr>
            <a:noAutofit/>
          </a:bodyPr>
          <a:lstStyle/>
          <a:p>
            <a:r>
              <a:rPr lang="en-US" sz="5400" b="1" u="sng" dirty="0"/>
              <a:t>Today’s Class</a:t>
            </a:r>
          </a:p>
        </p:txBody>
      </p:sp>
      <p:sp>
        <p:nvSpPr>
          <p:cNvPr id="3" name="Content Placeholder 2">
            <a:extLst>
              <a:ext uri="{FF2B5EF4-FFF2-40B4-BE49-F238E27FC236}">
                <a16:creationId xmlns:a16="http://schemas.microsoft.com/office/drawing/2014/main" id="{39E4AA56-FE54-F243-92DE-C7CA2BDB70DC}"/>
              </a:ext>
            </a:extLst>
          </p:cNvPr>
          <p:cNvSpPr>
            <a:spLocks noGrp="1"/>
          </p:cNvSpPr>
          <p:nvPr>
            <p:ph idx="1"/>
          </p:nvPr>
        </p:nvSpPr>
        <p:spPr>
          <a:xfrm>
            <a:off x="284480" y="1066799"/>
            <a:ext cx="11684000" cy="5611091"/>
          </a:xfrm>
        </p:spPr>
        <p:txBody>
          <a:bodyPr>
            <a:normAutofit lnSpcReduction="10000"/>
          </a:bodyPr>
          <a:lstStyle/>
          <a:p>
            <a:r>
              <a:rPr lang="en-US" sz="4400" dirty="0"/>
              <a:t>Contents of the Book</a:t>
            </a:r>
          </a:p>
          <a:p>
            <a:r>
              <a:rPr lang="en-US" sz="4400" dirty="0"/>
              <a:t>Questions and Comments </a:t>
            </a:r>
          </a:p>
          <a:p>
            <a:r>
              <a:rPr lang="en-US" sz="4400" dirty="0"/>
              <a:t>Pronunciation Practice</a:t>
            </a:r>
          </a:p>
          <a:p>
            <a:r>
              <a:rPr lang="en-US" sz="4400" dirty="0"/>
              <a:t>Homework: Adjectives to Describe Sonia Sotomayor</a:t>
            </a:r>
          </a:p>
          <a:p>
            <a:r>
              <a:rPr lang="en-US" sz="4400" dirty="0"/>
              <a:t>Homework: Sonia’s Court of Appeals Nomination</a:t>
            </a:r>
          </a:p>
          <a:p>
            <a:r>
              <a:rPr lang="en-US" sz="4400" dirty="0"/>
              <a:t>Additional Information about Sonia Sotomayor</a:t>
            </a:r>
          </a:p>
          <a:p>
            <a:r>
              <a:rPr lang="en-US" sz="4400" dirty="0"/>
              <a:t>Homework for Thursday, July 16</a:t>
            </a:r>
          </a:p>
          <a:p>
            <a:endParaRPr lang="en-US" dirty="0"/>
          </a:p>
        </p:txBody>
      </p:sp>
    </p:spTree>
    <p:extLst>
      <p:ext uri="{BB962C8B-B14F-4D97-AF65-F5344CB8AC3E}">
        <p14:creationId xmlns:p14="http://schemas.microsoft.com/office/powerpoint/2010/main" val="1098304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59B2-2416-FA4E-AB22-6E57E22EFF27}"/>
              </a:ext>
            </a:extLst>
          </p:cNvPr>
          <p:cNvSpPr>
            <a:spLocks noGrp="1"/>
          </p:cNvSpPr>
          <p:nvPr>
            <p:ph type="title"/>
          </p:nvPr>
        </p:nvSpPr>
        <p:spPr>
          <a:xfrm>
            <a:off x="139149" y="109330"/>
            <a:ext cx="11843054" cy="1003853"/>
          </a:xfrm>
        </p:spPr>
        <p:txBody>
          <a:bodyPr>
            <a:normAutofit/>
          </a:bodyPr>
          <a:lstStyle/>
          <a:p>
            <a:r>
              <a:rPr lang="en-US" sz="4800" b="1" u="sng" dirty="0"/>
              <a:t>Contents of “Sonia Sotomayor” </a:t>
            </a:r>
          </a:p>
        </p:txBody>
      </p:sp>
      <p:sp>
        <p:nvSpPr>
          <p:cNvPr id="3" name="Content Placeholder 2">
            <a:extLst>
              <a:ext uri="{FF2B5EF4-FFF2-40B4-BE49-F238E27FC236}">
                <a16:creationId xmlns:a16="http://schemas.microsoft.com/office/drawing/2014/main" id="{3A54A2EA-265C-794F-BB28-4FA6A315FC5A}"/>
              </a:ext>
            </a:extLst>
          </p:cNvPr>
          <p:cNvSpPr>
            <a:spLocks noGrp="1"/>
          </p:cNvSpPr>
          <p:nvPr>
            <p:ph idx="1"/>
          </p:nvPr>
        </p:nvSpPr>
        <p:spPr>
          <a:xfrm>
            <a:off x="208807" y="1185863"/>
            <a:ext cx="11773395" cy="5572746"/>
          </a:xfrm>
        </p:spPr>
        <p:txBody>
          <a:bodyPr>
            <a:normAutofit fontScale="55000" lnSpcReduction="20000"/>
          </a:bodyPr>
          <a:lstStyle/>
          <a:p>
            <a:pPr marL="0" indent="0" fontAlgn="base">
              <a:buNone/>
            </a:pPr>
            <a:r>
              <a:rPr lang="en-US" sz="6500" b="1" dirty="0">
                <a:solidFill>
                  <a:srgbClr val="7030A0"/>
                </a:solidFill>
              </a:rPr>
              <a:t>Changing the Course of History</a:t>
            </a:r>
            <a:endParaRPr lang="en-US" sz="6500" dirty="0">
              <a:solidFill>
                <a:srgbClr val="7030A0"/>
              </a:solidFill>
            </a:endParaRPr>
          </a:p>
          <a:p>
            <a:pPr lvl="3" fontAlgn="base"/>
            <a:r>
              <a:rPr lang="en-US" sz="5100" dirty="0">
                <a:solidFill>
                  <a:srgbClr val="7030A0"/>
                </a:solidFill>
              </a:rPr>
              <a:t>First Hispanic Supreme Court Justice</a:t>
            </a:r>
            <a:endParaRPr lang="en-US" sz="5100" b="1" dirty="0">
              <a:solidFill>
                <a:srgbClr val="7030A0"/>
              </a:solidFill>
            </a:endParaRPr>
          </a:p>
          <a:p>
            <a:pPr marL="0" indent="0" fontAlgn="base">
              <a:buNone/>
            </a:pPr>
            <a:r>
              <a:rPr lang="en-US" sz="6500" b="1" dirty="0">
                <a:solidFill>
                  <a:srgbClr val="7030A0"/>
                </a:solidFill>
              </a:rPr>
              <a:t>Sonia from the Bronx</a:t>
            </a:r>
          </a:p>
          <a:p>
            <a:pPr lvl="3" fontAlgn="base"/>
            <a:r>
              <a:rPr lang="en-US" sz="5100" dirty="0">
                <a:solidFill>
                  <a:srgbClr val="7030A0"/>
                </a:solidFill>
              </a:rPr>
              <a:t>New York Roots</a:t>
            </a:r>
          </a:p>
          <a:p>
            <a:pPr lvl="3" fontAlgn="base"/>
            <a:r>
              <a:rPr lang="en-US" sz="5100" dirty="0">
                <a:solidFill>
                  <a:srgbClr val="7030A0"/>
                </a:solidFill>
              </a:rPr>
              <a:t>Growing Up Nuyorican</a:t>
            </a:r>
          </a:p>
          <a:p>
            <a:pPr lvl="3" fontAlgn="base"/>
            <a:r>
              <a:rPr lang="en-US" sz="5100" dirty="0">
                <a:solidFill>
                  <a:srgbClr val="7030A0"/>
                </a:solidFill>
              </a:rPr>
              <a:t>Childhood Challenges</a:t>
            </a:r>
          </a:p>
          <a:p>
            <a:pPr lvl="3" fontAlgn="base"/>
            <a:r>
              <a:rPr lang="en-US" sz="5100" dirty="0">
                <a:solidFill>
                  <a:srgbClr val="7030A0"/>
                </a:solidFill>
              </a:rPr>
              <a:t>Lonely Times</a:t>
            </a:r>
          </a:p>
          <a:p>
            <a:pPr lvl="3" fontAlgn="base"/>
            <a:r>
              <a:rPr lang="en-US" sz="5100" dirty="0">
                <a:solidFill>
                  <a:srgbClr val="7030A0"/>
                </a:solidFill>
              </a:rPr>
              <a:t>“Just Study”</a:t>
            </a:r>
          </a:p>
          <a:p>
            <a:pPr lvl="3" fontAlgn="base"/>
            <a:r>
              <a:rPr lang="en-US" sz="5100" dirty="0">
                <a:solidFill>
                  <a:srgbClr val="7030A0"/>
                </a:solidFill>
              </a:rPr>
              <a:t>Cardinal Spellman</a:t>
            </a:r>
          </a:p>
          <a:p>
            <a:pPr marL="0" indent="0" fontAlgn="base">
              <a:buNone/>
            </a:pPr>
            <a:r>
              <a:rPr lang="en-US" sz="6500" b="1" dirty="0">
                <a:solidFill>
                  <a:srgbClr val="7030A0"/>
                </a:solidFill>
              </a:rPr>
              <a:t>Gaining the Tools for Success (well rounded)</a:t>
            </a:r>
          </a:p>
          <a:p>
            <a:pPr lvl="3" fontAlgn="base"/>
            <a:r>
              <a:rPr lang="en-US" sz="5100" dirty="0">
                <a:solidFill>
                  <a:srgbClr val="7030A0"/>
                </a:solidFill>
              </a:rPr>
              <a:t>Becoming a Leader</a:t>
            </a:r>
          </a:p>
          <a:p>
            <a:pPr lvl="3" fontAlgn="base"/>
            <a:r>
              <a:rPr lang="en-US" sz="5100" dirty="0">
                <a:solidFill>
                  <a:srgbClr val="7030A0"/>
                </a:solidFill>
              </a:rPr>
              <a:t>Making Her Voice Heard</a:t>
            </a:r>
          </a:p>
          <a:p>
            <a:pPr lvl="3" fontAlgn="base"/>
            <a:r>
              <a:rPr lang="en-US" sz="5100" dirty="0">
                <a:solidFill>
                  <a:srgbClr val="7030A0"/>
                </a:solidFill>
              </a:rPr>
              <a:t>Law School</a:t>
            </a:r>
          </a:p>
          <a:p>
            <a:pPr lvl="3" fontAlgn="base"/>
            <a:r>
              <a:rPr lang="en-US" sz="5100" dirty="0">
                <a:solidFill>
                  <a:srgbClr val="7030A0"/>
                </a:solidFill>
              </a:rPr>
              <a:t>Becoming a Lawyer</a:t>
            </a:r>
          </a:p>
          <a:p>
            <a:pPr marL="1371600" lvl="3" indent="0" fontAlgn="base">
              <a:buNone/>
            </a:pPr>
            <a:endParaRPr lang="en-US" sz="4200" dirty="0"/>
          </a:p>
        </p:txBody>
      </p:sp>
    </p:spTree>
    <p:extLst>
      <p:ext uri="{BB962C8B-B14F-4D97-AF65-F5344CB8AC3E}">
        <p14:creationId xmlns:p14="http://schemas.microsoft.com/office/powerpoint/2010/main" val="2110547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59B2-2416-FA4E-AB22-6E57E22EFF27}"/>
              </a:ext>
            </a:extLst>
          </p:cNvPr>
          <p:cNvSpPr>
            <a:spLocks noGrp="1"/>
          </p:cNvSpPr>
          <p:nvPr>
            <p:ph type="title"/>
          </p:nvPr>
        </p:nvSpPr>
        <p:spPr>
          <a:xfrm>
            <a:off x="139149" y="109330"/>
            <a:ext cx="11843054" cy="1003853"/>
          </a:xfrm>
        </p:spPr>
        <p:txBody>
          <a:bodyPr>
            <a:normAutofit/>
          </a:bodyPr>
          <a:lstStyle/>
          <a:p>
            <a:r>
              <a:rPr lang="en-US" sz="4800" b="1" u="sng" dirty="0"/>
              <a:t>Contents of “Sonia Sotomayor” </a:t>
            </a:r>
          </a:p>
        </p:txBody>
      </p:sp>
      <p:sp>
        <p:nvSpPr>
          <p:cNvPr id="3" name="Content Placeholder 2">
            <a:extLst>
              <a:ext uri="{FF2B5EF4-FFF2-40B4-BE49-F238E27FC236}">
                <a16:creationId xmlns:a16="http://schemas.microsoft.com/office/drawing/2014/main" id="{3A54A2EA-265C-794F-BB28-4FA6A315FC5A}"/>
              </a:ext>
            </a:extLst>
          </p:cNvPr>
          <p:cNvSpPr>
            <a:spLocks noGrp="1"/>
          </p:cNvSpPr>
          <p:nvPr>
            <p:ph idx="1"/>
          </p:nvPr>
        </p:nvSpPr>
        <p:spPr>
          <a:xfrm>
            <a:off x="208808" y="1113183"/>
            <a:ext cx="11773395" cy="5572746"/>
          </a:xfrm>
        </p:spPr>
        <p:txBody>
          <a:bodyPr>
            <a:normAutofit fontScale="77500" lnSpcReduction="20000"/>
          </a:bodyPr>
          <a:lstStyle/>
          <a:p>
            <a:pPr marL="0" indent="0" fontAlgn="base">
              <a:buNone/>
            </a:pPr>
            <a:r>
              <a:rPr lang="en-US" sz="4300" b="1" dirty="0"/>
              <a:t>Legal Career Beginnings</a:t>
            </a:r>
          </a:p>
          <a:p>
            <a:pPr lvl="2" fontAlgn="base"/>
            <a:r>
              <a:rPr lang="en-US" sz="3500" dirty="0"/>
              <a:t>A Peak Inside a U.S. Courtroom</a:t>
            </a:r>
          </a:p>
          <a:p>
            <a:pPr lvl="2" fontAlgn="base"/>
            <a:r>
              <a:rPr lang="en-US" sz="3500" dirty="0"/>
              <a:t>Pavia &amp; Harcourt</a:t>
            </a:r>
          </a:p>
          <a:p>
            <a:pPr lvl="2" fontAlgn="base"/>
            <a:r>
              <a:rPr lang="en-US" sz="3500" dirty="0"/>
              <a:t>Lifelong Philanthropist</a:t>
            </a:r>
          </a:p>
          <a:p>
            <a:pPr lvl="2" fontAlgn="base"/>
            <a:r>
              <a:rPr lang="en-US" sz="3500" dirty="0"/>
              <a:t>Helping Others</a:t>
            </a:r>
          </a:p>
          <a:p>
            <a:pPr marL="0" indent="0" fontAlgn="base">
              <a:buNone/>
            </a:pPr>
            <a:r>
              <a:rPr lang="en-US" sz="4300" b="1" dirty="0"/>
              <a:t>Judge Sotomayor</a:t>
            </a:r>
          </a:p>
          <a:p>
            <a:pPr lvl="2" fontAlgn="base"/>
            <a:r>
              <a:rPr lang="en-US" sz="3500" dirty="0"/>
              <a:t>Understanding the United States Federal Court System</a:t>
            </a:r>
          </a:p>
          <a:p>
            <a:pPr lvl="2" fontAlgn="base"/>
            <a:r>
              <a:rPr lang="en-US" sz="3500" dirty="0"/>
              <a:t>The Judicial Branch</a:t>
            </a:r>
          </a:p>
          <a:p>
            <a:pPr lvl="2" fontAlgn="base"/>
            <a:r>
              <a:rPr lang="en-US" sz="3500" dirty="0"/>
              <a:t>On the Job</a:t>
            </a:r>
          </a:p>
          <a:p>
            <a:pPr lvl="2" fontAlgn="base"/>
            <a:r>
              <a:rPr lang="en-US" sz="3500" dirty="0"/>
              <a:t>The Baseball Strike</a:t>
            </a:r>
          </a:p>
          <a:p>
            <a:pPr lvl="2" fontAlgn="base"/>
            <a:r>
              <a:rPr lang="en-US" sz="3500" dirty="0"/>
              <a:t>Court of Appeals Nomination</a:t>
            </a:r>
          </a:p>
          <a:p>
            <a:pPr lvl="2" fontAlgn="base"/>
            <a:r>
              <a:rPr lang="en-US" sz="3500" dirty="0"/>
              <a:t>Waiting to Make History</a:t>
            </a:r>
          </a:p>
          <a:p>
            <a:pPr lvl="2" fontAlgn="base"/>
            <a:r>
              <a:rPr lang="en-US" sz="3500" dirty="0"/>
              <a:t>A Decade of Service</a:t>
            </a:r>
          </a:p>
          <a:p>
            <a:pPr lvl="2" fontAlgn="base"/>
            <a:r>
              <a:rPr lang="en-US" sz="3500" dirty="0"/>
              <a:t>Love of Teaching</a:t>
            </a:r>
          </a:p>
        </p:txBody>
      </p:sp>
    </p:spTree>
    <p:extLst>
      <p:ext uri="{BB962C8B-B14F-4D97-AF65-F5344CB8AC3E}">
        <p14:creationId xmlns:p14="http://schemas.microsoft.com/office/powerpoint/2010/main" val="1044892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05844-9CA7-6945-9FBD-2A045BB95294}"/>
              </a:ext>
            </a:extLst>
          </p:cNvPr>
          <p:cNvSpPr>
            <a:spLocks noGrp="1"/>
          </p:cNvSpPr>
          <p:nvPr>
            <p:ph type="title"/>
          </p:nvPr>
        </p:nvSpPr>
        <p:spPr>
          <a:xfrm>
            <a:off x="157163" y="138224"/>
            <a:ext cx="11901487" cy="956930"/>
          </a:xfrm>
        </p:spPr>
        <p:txBody>
          <a:bodyPr>
            <a:normAutofit/>
          </a:bodyPr>
          <a:lstStyle/>
          <a:p>
            <a:r>
              <a:rPr lang="en-US" b="1" u="sng" dirty="0"/>
              <a:t>Questions and Comments</a:t>
            </a:r>
          </a:p>
        </p:txBody>
      </p:sp>
      <p:sp>
        <p:nvSpPr>
          <p:cNvPr id="3" name="Content Placeholder 2">
            <a:extLst>
              <a:ext uri="{FF2B5EF4-FFF2-40B4-BE49-F238E27FC236}">
                <a16:creationId xmlns:a16="http://schemas.microsoft.com/office/drawing/2014/main" id="{84E397A0-18B0-A949-8361-9EF446AC04F6}"/>
              </a:ext>
            </a:extLst>
          </p:cNvPr>
          <p:cNvSpPr>
            <a:spLocks noGrp="1"/>
          </p:cNvSpPr>
          <p:nvPr>
            <p:ph idx="1"/>
          </p:nvPr>
        </p:nvSpPr>
        <p:spPr>
          <a:xfrm>
            <a:off x="157163" y="969818"/>
            <a:ext cx="11901487" cy="5702445"/>
          </a:xfrm>
        </p:spPr>
        <p:txBody>
          <a:bodyPr>
            <a:normAutofit/>
          </a:bodyPr>
          <a:lstStyle/>
          <a:p>
            <a:pPr marL="0" indent="0">
              <a:buNone/>
            </a:pPr>
            <a:r>
              <a:rPr lang="en-US" dirty="0"/>
              <a:t>Patricia: The legal terms were tricky to understand because the language was specific and technical. There were lots of levels of the judicial branch to understand.</a:t>
            </a:r>
          </a:p>
          <a:p>
            <a:pPr marL="0" indent="0">
              <a:buNone/>
            </a:pPr>
            <a:r>
              <a:rPr lang="en-US" dirty="0"/>
              <a:t>Amparo: I thought a lot about the idea “eye on the prize”. The reading confirmed how driven she is in getting what she wants.</a:t>
            </a:r>
          </a:p>
          <a:p>
            <a:pPr marL="0" indent="0">
              <a:buNone/>
            </a:pPr>
            <a:r>
              <a:rPr lang="en-US" dirty="0"/>
              <a:t>Dolores: It is so interesting and fascinating that she was able to reach the highest level.</a:t>
            </a:r>
          </a:p>
          <a:p>
            <a:pPr marL="0" indent="0">
              <a:buNone/>
            </a:pPr>
            <a:r>
              <a:rPr lang="en-US" dirty="0" err="1"/>
              <a:t>Yohanis</a:t>
            </a:r>
            <a:r>
              <a:rPr lang="en-US" dirty="0"/>
              <a:t>: I learned that she is a philanthropist and volunteers her time and energy to many causes to people in need.</a:t>
            </a:r>
          </a:p>
          <a:p>
            <a:pPr marL="0" indent="0">
              <a:buNone/>
            </a:pPr>
            <a:r>
              <a:rPr lang="en-US" dirty="0"/>
              <a:t>Carmen Gloria: It is striking how she has defended and supported Latino people – showing support for her roots.</a:t>
            </a:r>
          </a:p>
        </p:txBody>
      </p:sp>
    </p:spTree>
    <p:extLst>
      <p:ext uri="{BB962C8B-B14F-4D97-AF65-F5344CB8AC3E}">
        <p14:creationId xmlns:p14="http://schemas.microsoft.com/office/powerpoint/2010/main" val="3038583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DAAA2-715B-D144-9C57-ABA3F9422324}"/>
              </a:ext>
            </a:extLst>
          </p:cNvPr>
          <p:cNvSpPr>
            <a:spLocks noGrp="1"/>
          </p:cNvSpPr>
          <p:nvPr>
            <p:ph type="title"/>
          </p:nvPr>
        </p:nvSpPr>
        <p:spPr>
          <a:xfrm>
            <a:off x="318051" y="365125"/>
            <a:ext cx="11668539" cy="708301"/>
          </a:xfrm>
        </p:spPr>
        <p:txBody>
          <a:bodyPr>
            <a:normAutofit fontScale="90000"/>
          </a:bodyPr>
          <a:lstStyle/>
          <a:p>
            <a:r>
              <a:rPr lang="en-US" sz="4800" b="1" dirty="0"/>
              <a:t>Homework for Tuesday, July 14</a:t>
            </a:r>
          </a:p>
        </p:txBody>
      </p:sp>
      <p:sp>
        <p:nvSpPr>
          <p:cNvPr id="3" name="Content Placeholder 2">
            <a:extLst>
              <a:ext uri="{FF2B5EF4-FFF2-40B4-BE49-F238E27FC236}">
                <a16:creationId xmlns:a16="http://schemas.microsoft.com/office/drawing/2014/main" id="{312FB898-3B37-8F46-94E1-C392EE413EA8}"/>
              </a:ext>
            </a:extLst>
          </p:cNvPr>
          <p:cNvSpPr>
            <a:spLocks noGrp="1"/>
          </p:cNvSpPr>
          <p:nvPr>
            <p:ph idx="1"/>
          </p:nvPr>
        </p:nvSpPr>
        <p:spPr>
          <a:xfrm>
            <a:off x="318051" y="972274"/>
            <a:ext cx="11668539" cy="5719472"/>
          </a:xfrm>
        </p:spPr>
        <p:txBody>
          <a:bodyPr>
            <a:normAutofit fontScale="92500" lnSpcReduction="20000"/>
          </a:bodyPr>
          <a:lstStyle/>
          <a:p>
            <a:pPr marL="0" indent="0">
              <a:buNone/>
            </a:pPr>
            <a:endParaRPr lang="en-US" dirty="0"/>
          </a:p>
          <a:p>
            <a:pPr marL="0" indent="0">
              <a:buNone/>
            </a:pPr>
            <a:r>
              <a:rPr lang="en-US" sz="3600" dirty="0"/>
              <a:t>1. Sonia Sotomayor is </a:t>
            </a:r>
            <a:r>
              <a:rPr lang="en-US" sz="3600" b="1" dirty="0"/>
              <a:t>persistent, tenacious, </a:t>
            </a:r>
            <a:r>
              <a:rPr lang="en-US" sz="3600" dirty="0"/>
              <a:t>and </a:t>
            </a:r>
            <a:r>
              <a:rPr lang="en-US" sz="3600" b="1" dirty="0"/>
              <a:t>driven</a:t>
            </a:r>
            <a:r>
              <a:rPr lang="en-US" sz="3600" dirty="0"/>
              <a:t> (“eye on the prize”). </a:t>
            </a:r>
          </a:p>
          <a:p>
            <a:pPr marL="0" indent="0">
              <a:buNone/>
            </a:pPr>
            <a:r>
              <a:rPr lang="en-US" sz="3600" dirty="0"/>
              <a:t>As you read, think about other adjectives to describe Sonia. </a:t>
            </a:r>
          </a:p>
          <a:p>
            <a:pPr marL="0" indent="0">
              <a:buNone/>
            </a:pPr>
            <a:r>
              <a:rPr lang="en-US" sz="3600" b="1" u="sng" dirty="0"/>
              <a:t>Use the text to find evidence for your answer</a:t>
            </a:r>
            <a:r>
              <a:rPr lang="en-US" sz="3600" dirty="0"/>
              <a:t>.</a:t>
            </a:r>
          </a:p>
          <a:p>
            <a:pPr marL="0" indent="0">
              <a:buNone/>
            </a:pPr>
            <a:endParaRPr lang="en-US" sz="3600" dirty="0"/>
          </a:p>
          <a:p>
            <a:pPr marL="0" indent="0">
              <a:buNone/>
            </a:pPr>
            <a:r>
              <a:rPr lang="en-US" sz="3600" dirty="0"/>
              <a:t>2. Sonia Sotomayor’s appointment as judge to the court of appeals was delayed. (pg. 30) “Some member of the Senate did not think that Sonia would be able to separate her personal opinions and beliefs from her courtroom case decisions.” </a:t>
            </a:r>
          </a:p>
          <a:p>
            <a:pPr marL="0" indent="0">
              <a:buNone/>
            </a:pPr>
            <a:r>
              <a:rPr lang="en-US" sz="3600" dirty="0"/>
              <a:t>Why does a judge need to be impartial?</a:t>
            </a:r>
          </a:p>
          <a:p>
            <a:pPr marL="0" indent="0">
              <a:buNone/>
            </a:pPr>
            <a:r>
              <a:rPr lang="en-US" sz="3600" dirty="0"/>
              <a:t>Is that always possible? Yes or No? Why or Why not?</a:t>
            </a:r>
          </a:p>
          <a:p>
            <a:pPr marL="0" indent="0">
              <a:buNone/>
            </a:pPr>
            <a:endParaRPr lang="en-US" dirty="0"/>
          </a:p>
        </p:txBody>
      </p:sp>
    </p:spTree>
    <p:extLst>
      <p:ext uri="{BB962C8B-B14F-4D97-AF65-F5344CB8AC3E}">
        <p14:creationId xmlns:p14="http://schemas.microsoft.com/office/powerpoint/2010/main" val="3107988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A7EDE-7ABA-1543-A18A-811E89D88920}"/>
              </a:ext>
            </a:extLst>
          </p:cNvPr>
          <p:cNvSpPr>
            <a:spLocks noGrp="1"/>
          </p:cNvSpPr>
          <p:nvPr>
            <p:ph type="title"/>
          </p:nvPr>
        </p:nvSpPr>
        <p:spPr>
          <a:xfrm>
            <a:off x="294189" y="365126"/>
            <a:ext cx="11059611" cy="965964"/>
          </a:xfrm>
        </p:spPr>
        <p:txBody>
          <a:bodyPr/>
          <a:lstStyle/>
          <a:p>
            <a:endParaRPr lang="en-US" dirty="0"/>
          </a:p>
        </p:txBody>
      </p:sp>
      <p:sp>
        <p:nvSpPr>
          <p:cNvPr id="3" name="Content Placeholder 2">
            <a:extLst>
              <a:ext uri="{FF2B5EF4-FFF2-40B4-BE49-F238E27FC236}">
                <a16:creationId xmlns:a16="http://schemas.microsoft.com/office/drawing/2014/main" id="{9C2B4569-2807-C349-A476-6B693C803ACF}"/>
              </a:ext>
            </a:extLst>
          </p:cNvPr>
          <p:cNvSpPr>
            <a:spLocks noGrp="1"/>
          </p:cNvSpPr>
          <p:nvPr>
            <p:ph idx="1"/>
          </p:nvPr>
        </p:nvSpPr>
        <p:spPr>
          <a:xfrm>
            <a:off x="294189" y="1493135"/>
            <a:ext cx="11581435" cy="5162308"/>
          </a:xfrm>
        </p:spPr>
        <p:txBody>
          <a:bodyPr/>
          <a:lstStyle/>
          <a:p>
            <a:r>
              <a:rPr lang="en-US" dirty="0"/>
              <a:t>Irene: humble: pg.28 – “Although she…” – She related to all different kinds of people. Treated people fairly, and equally.</a:t>
            </a:r>
          </a:p>
          <a:p>
            <a:r>
              <a:rPr lang="en-US" dirty="0"/>
              <a:t>Dolores: helpful: “She helped people in need.” pg. 22 (compassionate)</a:t>
            </a:r>
          </a:p>
          <a:p>
            <a:r>
              <a:rPr lang="en-US" dirty="0"/>
              <a:t>Miriam: generous pg. 22 – “She did a lot of pro bono work.”</a:t>
            </a:r>
          </a:p>
          <a:p>
            <a:r>
              <a:rPr lang="en-US" dirty="0"/>
              <a:t>Patricia: fearless: Since she was little she gave herself insulin shots. Page 12: “in an alien country”. She is not afraid of any situation that she is confronted with.</a:t>
            </a:r>
          </a:p>
          <a:p>
            <a:r>
              <a:rPr lang="en-US" dirty="0" err="1"/>
              <a:t>Myunsook</a:t>
            </a:r>
            <a:r>
              <a:rPr lang="en-US" dirty="0"/>
              <a:t>: hopeful pg. 24 “She never lost hope in her dream…” Positive attitude</a:t>
            </a:r>
          </a:p>
          <a:p>
            <a:r>
              <a:rPr lang="en-US" dirty="0" err="1"/>
              <a:t>Yohanis</a:t>
            </a:r>
            <a:r>
              <a:rPr lang="en-US" dirty="0"/>
              <a:t>: fair pg. 32 – “When she became a member… prevent bias and discrimination” </a:t>
            </a:r>
          </a:p>
          <a:p>
            <a:endParaRPr lang="en-US" dirty="0"/>
          </a:p>
        </p:txBody>
      </p:sp>
    </p:spTree>
    <p:extLst>
      <p:ext uri="{BB962C8B-B14F-4D97-AF65-F5344CB8AC3E}">
        <p14:creationId xmlns:p14="http://schemas.microsoft.com/office/powerpoint/2010/main" val="2134864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1795</TotalTime>
  <Words>1609</Words>
  <Application>Microsoft Macintosh PowerPoint</Application>
  <PresentationFormat>Widescreen</PresentationFormat>
  <Paragraphs>141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    High Intermediate Learner Book Group  Extraordinary Women Sonia Sotomayor  Tuesdays and Thursdays July 7, 9, 14, 16, and 21  9:15 – 10:30 a.m. </vt:lpstr>
      <vt:lpstr>Learning on Zoom! </vt:lpstr>
      <vt:lpstr>Book Group Discussion Schedule</vt:lpstr>
      <vt:lpstr>Today’s Class</vt:lpstr>
      <vt:lpstr>Contents of “Sonia Sotomayor” </vt:lpstr>
      <vt:lpstr>Contents of “Sonia Sotomayor” </vt:lpstr>
      <vt:lpstr>Questions and Comments</vt:lpstr>
      <vt:lpstr>Homework for Tuesday, July 14</vt:lpstr>
      <vt:lpstr>PowerPoint Presentation</vt:lpstr>
      <vt:lpstr>PowerPoint Presentation</vt:lpstr>
      <vt:lpstr>PowerPoint Presentation</vt:lpstr>
      <vt:lpstr>GROUP BLUE</vt:lpstr>
      <vt:lpstr>Changing the Course of History</vt:lpstr>
      <vt:lpstr> “I am not a champion of lost causes, but of causes not yet won.” </vt:lpstr>
      <vt:lpstr>Then and Now</vt:lpstr>
      <vt:lpstr>Breaking Boundaries</vt:lpstr>
      <vt:lpstr> Breakout Room Discussion: True or False? Why? </vt:lpstr>
      <vt:lpstr>Homework: choose a quote (For Tuesday, July…)</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64</cp:revision>
  <dcterms:created xsi:type="dcterms:W3CDTF">2020-06-10T19:37:55Z</dcterms:created>
  <dcterms:modified xsi:type="dcterms:W3CDTF">2020-07-14T20:44:04Z</dcterms:modified>
</cp:coreProperties>
</file>