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-75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6844136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6087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3060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1264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42468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7848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2027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3333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Shape 60"/>
          <p:cNvGrpSpPr/>
          <p:nvPr/>
        </p:nvGrpSpPr>
        <p:grpSpPr>
          <a:xfrm>
            <a:off x="-11" y="1000670"/>
            <a:ext cx="7314320" cy="3087224"/>
            <a:chOff x="-11" y="1378676"/>
            <a:chExt cx="7314320" cy="4116299"/>
          </a:xfrm>
        </p:grpSpPr>
        <p:sp>
          <p:nvSpPr>
            <p:cNvPr id="61" name="Shape 61"/>
            <p:cNvSpPr/>
            <p:nvPr/>
          </p:nvSpPr>
          <p:spPr>
            <a:xfrm flipH="1">
              <a:off x="-11" y="1378676"/>
              <a:ext cx="187800" cy="4116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2" name="Shape 62"/>
            <p:cNvSpPr/>
            <p:nvPr/>
          </p:nvSpPr>
          <p:spPr>
            <a:xfrm flipH="1">
              <a:off x="187809" y="1378676"/>
              <a:ext cx="7126499" cy="41162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63" name="Shape 63"/>
          <p:cNvSpPr txBox="1">
            <a:spLocks noGrp="1"/>
          </p:cNvSpPr>
          <p:nvPr>
            <p:ph type="ctrTitle"/>
          </p:nvPr>
        </p:nvSpPr>
        <p:spPr>
          <a:xfrm>
            <a:off x="685800" y="1699932"/>
            <a:ext cx="6400799" cy="1000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ubTitle" idx="1"/>
          </p:nvPr>
        </p:nvSpPr>
        <p:spPr>
          <a:xfrm>
            <a:off x="685800" y="2700338"/>
            <a:ext cx="6400799" cy="67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Shape 66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67" name="Shape 67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8" name="Shape 68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6245" y="1278513"/>
            <a:ext cx="40385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4648200" y="1278513"/>
            <a:ext cx="40385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grpSp>
        <p:nvGrpSpPr>
          <p:cNvPr id="74" name="Shape 74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75" name="Shape 75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Shape 79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80" name="Shape 80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 flipH="1">
            <a:off x="8964665" y="4623760"/>
            <a:ext cx="187800" cy="521400"/>
          </a:xfrm>
          <a:prstGeom prst="rect">
            <a:avLst/>
          </a:prstGeom>
          <a:solidFill>
            <a:srgbClr val="AB010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5" name="Shape 85"/>
          <p:cNvSpPr/>
          <p:nvPr/>
        </p:nvSpPr>
        <p:spPr>
          <a:xfrm flipH="1">
            <a:off x="3866777" y="4623760"/>
            <a:ext cx="5097900" cy="521400"/>
          </a:xfrm>
          <a:prstGeom prst="rect">
            <a:avLst/>
          </a:prstGeom>
          <a:solidFill>
            <a:srgbClr val="0F243E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3866812" y="4623760"/>
            <a:ext cx="5097900" cy="521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"/>
          <p:cNvGrpSpPr/>
          <p:nvPr/>
        </p:nvGrpSpPr>
        <p:grpSpPr>
          <a:xfrm>
            <a:off x="33867" y="-70"/>
            <a:ext cx="3409812" cy="2107677"/>
            <a:chOff x="0" y="1493"/>
            <a:chExt cx="3409812" cy="2810236"/>
          </a:xfrm>
        </p:grpSpPr>
        <p:cxnSp>
          <p:nvCxnSpPr>
            <p:cNvPr id="6" name="Shape 6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" name="Shape 7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" name="Shape 8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Shape 9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Shape 10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Shape 11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Shape 12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Shape 13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Shape 14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Shape 15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Shape 17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Shape 18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Shape 19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Shape 20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Shape 21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" name="Shape 22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Shape 23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Shape 24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Shape 25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Shape 26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Shape 27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Shape 28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Shape 29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" name="Shape 30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2pPr>
            <a:lvl3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grpSp>
        <p:nvGrpSpPr>
          <p:cNvPr id="33" name="Shape 33"/>
          <p:cNvGrpSpPr/>
          <p:nvPr/>
        </p:nvGrpSpPr>
        <p:grpSpPr>
          <a:xfrm rot="10800000">
            <a:off x="5734187" y="3035893"/>
            <a:ext cx="3409812" cy="2107677"/>
            <a:chOff x="0" y="1493"/>
            <a:chExt cx="3409812" cy="2810236"/>
          </a:xfrm>
        </p:grpSpPr>
        <p:cxnSp>
          <p:nvCxnSpPr>
            <p:cNvPr id="34" name="Shape 34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" name="Shape 35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" name="Shape 36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" name="Shape 37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" name="Shape 38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" name="Shape 39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" name="Shape 40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" name="Shape 41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" name="Shape 42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" name="Shape 43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" name="Shape 44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" name="Shape 45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" name="Shape 46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" name="Shape 47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" name="Shape 48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" name="Shape 49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" name="Shape 50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" name="Shape 51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" name="Shape 52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" name="Shape 53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" name="Shape 54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" name="Shape 55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" name="Shape 56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" name="Shape 57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" name="Shape 58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ctrTitle"/>
          </p:nvPr>
        </p:nvSpPr>
        <p:spPr>
          <a:xfrm>
            <a:off x="685800" y="1196996"/>
            <a:ext cx="6400799" cy="1503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Combining Simple Sentences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subTitle" idx="1"/>
          </p:nvPr>
        </p:nvSpPr>
        <p:spPr>
          <a:xfrm>
            <a:off x="685800" y="2700338"/>
            <a:ext cx="6400799" cy="67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using ‘bridge’ words (the ‘</a:t>
            </a:r>
            <a:r>
              <a:rPr lang="en" dirty="0" smtClean="0"/>
              <a:t>FANBOYS’)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177775" y="0"/>
            <a:ext cx="7869300" cy="1232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/>
              <a:t>What are the FANBOYS?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6600" y="1337850"/>
            <a:ext cx="8230799" cy="3864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2"/>
          </p:nvPr>
        </p:nvSpPr>
        <p:spPr>
          <a:xfrm>
            <a:off x="270125" y="1337850"/>
            <a:ext cx="7502700" cy="362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/>
              <a:t>The acronym FANBOYS is a way to remember these ‘bridge’ words:</a:t>
            </a:r>
          </a:p>
          <a:p>
            <a:pPr rtl="0">
              <a:spcBef>
                <a:spcPts val="0"/>
              </a:spcBef>
              <a:buNone/>
            </a:pPr>
            <a:r>
              <a:rPr lang="en" sz="2400"/>
              <a:t>F	or</a:t>
            </a:r>
          </a:p>
          <a:p>
            <a:pPr rtl="0">
              <a:spcBef>
                <a:spcPts val="0"/>
              </a:spcBef>
              <a:buNone/>
            </a:pPr>
            <a:r>
              <a:rPr lang="en" sz="2400"/>
              <a:t>A	nd</a:t>
            </a:r>
          </a:p>
          <a:p>
            <a:pPr rtl="0">
              <a:spcBef>
                <a:spcPts val="0"/>
              </a:spcBef>
              <a:buNone/>
            </a:pPr>
            <a:r>
              <a:rPr lang="en" sz="2400"/>
              <a:t>N 	or</a:t>
            </a:r>
          </a:p>
          <a:p>
            <a:pPr rtl="0">
              <a:spcBef>
                <a:spcPts val="0"/>
              </a:spcBef>
              <a:buNone/>
            </a:pPr>
            <a:r>
              <a:rPr lang="en" sz="2400"/>
              <a:t>B	ut</a:t>
            </a:r>
          </a:p>
          <a:p>
            <a:pPr rtl="0">
              <a:spcBef>
                <a:spcPts val="0"/>
              </a:spcBef>
              <a:buNone/>
            </a:pPr>
            <a:r>
              <a:rPr lang="en" sz="2400"/>
              <a:t>O	r</a:t>
            </a:r>
          </a:p>
          <a:p>
            <a:pPr rtl="0">
              <a:spcBef>
                <a:spcPts val="0"/>
              </a:spcBef>
              <a:buNone/>
            </a:pPr>
            <a:r>
              <a:rPr lang="en" sz="2400"/>
              <a:t>Y	et</a:t>
            </a:r>
          </a:p>
          <a:p>
            <a:pPr rtl="0">
              <a:spcBef>
                <a:spcPts val="0"/>
              </a:spcBef>
              <a:buNone/>
            </a:pPr>
            <a:r>
              <a:rPr lang="en" sz="2400"/>
              <a:t>S	o</a:t>
            </a:r>
          </a:p>
          <a:p>
            <a:pPr>
              <a:spcBef>
                <a:spcPts val="0"/>
              </a:spcBef>
              <a:buNone/>
            </a:pP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177775" y="0"/>
            <a:ext cx="7869300" cy="1232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Why Use Them?  What’s their purpose?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6600" y="1337850"/>
            <a:ext cx="8230799" cy="3864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2"/>
          </p:nvPr>
        </p:nvSpPr>
        <p:spPr>
          <a:xfrm>
            <a:off x="270125" y="1337850"/>
            <a:ext cx="7502700" cy="362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/>
              <a:t>Sophisticated writers use </a:t>
            </a:r>
            <a:r>
              <a:rPr lang="en" sz="2200"/>
              <a:t>FANBOYS to join two independent clauses (simple sentences) together.</a:t>
            </a:r>
          </a:p>
          <a:p>
            <a:pPr rtl="0">
              <a:spcBef>
                <a:spcPts val="0"/>
              </a:spcBef>
              <a:buNone/>
            </a:pPr>
            <a:endParaRPr sz="1700"/>
          </a:p>
          <a:p>
            <a:pPr rtl="0">
              <a:spcBef>
                <a:spcPts val="0"/>
              </a:spcBef>
              <a:buNone/>
            </a:pPr>
            <a:r>
              <a:rPr lang="en" sz="2100"/>
              <a:t>Are each of these two clauses a sentence?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100"/>
              <a:t>(Do they have a subject and a verb?)</a:t>
            </a:r>
          </a:p>
          <a:p>
            <a:pPr marL="457200" indent="457200" rtl="0">
              <a:spcBef>
                <a:spcPts val="0"/>
              </a:spcBef>
              <a:buNone/>
            </a:pPr>
            <a:r>
              <a:rPr lang="en" sz="2100"/>
              <a:t>1.	Each element contains identical atoms.</a:t>
            </a:r>
          </a:p>
          <a:p>
            <a:pPr marL="457200" indent="457200" rtl="0">
              <a:spcBef>
                <a:spcPts val="0"/>
              </a:spcBef>
              <a:buNone/>
            </a:pPr>
            <a:r>
              <a:rPr lang="en" sz="2100"/>
              <a:t>2.	Each element is listed on the Periodic Table of   Elements.</a:t>
            </a:r>
          </a:p>
          <a:p>
            <a:pPr marL="457200" indent="457200" rtl="0">
              <a:spcBef>
                <a:spcPts val="0"/>
              </a:spcBef>
              <a:buNone/>
            </a:pPr>
            <a:endParaRPr sz="1500"/>
          </a:p>
          <a:p>
            <a:pPr rtl="0">
              <a:spcBef>
                <a:spcPts val="0"/>
              </a:spcBef>
              <a:buNone/>
            </a:pPr>
            <a:r>
              <a:rPr lang="en" sz="2100"/>
              <a:t>If you answered “yes,” you can use one of the FANBOYS to join them together.</a:t>
            </a:r>
          </a:p>
          <a:p>
            <a:pPr lvl="0" rtl="0">
              <a:spcBef>
                <a:spcPts val="0"/>
              </a:spcBef>
              <a:buNone/>
            </a:pPr>
            <a:endParaRPr sz="2100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1069100" y="1278525"/>
            <a:ext cx="7807499" cy="3864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en" sz="1600"/>
              <a:t>Each element contains identical atoms, </a:t>
            </a:r>
            <a:r>
              <a:rPr lang="en" sz="1600" b="1" u="sng">
                <a:solidFill>
                  <a:srgbClr val="FF0000"/>
                </a:solidFill>
              </a:rPr>
              <a:t>and</a:t>
            </a:r>
            <a:r>
              <a:rPr lang="en" sz="1600" u="sng"/>
              <a:t> </a:t>
            </a:r>
            <a:r>
              <a:rPr lang="en" sz="1600"/>
              <a:t>is listed on the Periodic Table.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500"/>
          </a:p>
          <a:p>
            <a:pPr lvl="0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en" sz="1600"/>
              <a:t>Protons are positively charged, electrons are negatively charged, </a:t>
            </a:r>
            <a:r>
              <a:rPr lang="en" sz="1600" i="1" u="sng">
                <a:solidFill>
                  <a:srgbClr val="FF0000"/>
                </a:solidFill>
              </a:rPr>
              <a:t>so</a:t>
            </a:r>
            <a:r>
              <a:rPr lang="en" sz="1600"/>
              <a:t> atoms are neutral.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500"/>
          </a:p>
          <a:p>
            <a:pPr lvl="0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en" sz="1600"/>
              <a:t>All matter is made of atoms, </a:t>
            </a:r>
            <a:r>
              <a:rPr lang="en" sz="1600" b="1" u="sng">
                <a:solidFill>
                  <a:srgbClr val="FF0000"/>
                </a:solidFill>
              </a:rPr>
              <a:t>but</a:t>
            </a:r>
            <a:r>
              <a:rPr lang="en" sz="1600"/>
              <a:t> the atom composition of Earth’s crust is different from the atom composition of living things.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500"/>
          </a:p>
          <a:p>
            <a:pPr lvl="0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en" sz="1600"/>
              <a:t>All matter is made of protons, neutrons, and electrons, </a:t>
            </a:r>
            <a:r>
              <a:rPr lang="en" sz="1600" b="1" u="sng">
                <a:solidFill>
                  <a:srgbClr val="FF0000"/>
                </a:solidFill>
              </a:rPr>
              <a:t>for</a:t>
            </a:r>
            <a:r>
              <a:rPr lang="en" sz="1600"/>
              <a:t> it is made of atoms.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500"/>
          </a:p>
          <a:p>
            <a:pPr lvl="0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en" sz="1600"/>
              <a:t>Neutron particles are not positively charged, </a:t>
            </a:r>
            <a:r>
              <a:rPr lang="en" sz="1600" b="1" u="sng">
                <a:solidFill>
                  <a:srgbClr val="FF0000"/>
                </a:solidFill>
              </a:rPr>
              <a:t>nor</a:t>
            </a:r>
            <a:r>
              <a:rPr lang="en" sz="1600" b="1"/>
              <a:t> </a:t>
            </a:r>
            <a:r>
              <a:rPr lang="en" sz="1600"/>
              <a:t>are they negatively charged.</a:t>
            </a:r>
          </a:p>
          <a:p>
            <a:pPr rtl="0">
              <a:spcBef>
                <a:spcPts val="0"/>
              </a:spcBef>
              <a:buNone/>
            </a:pPr>
            <a:endParaRPr sz="1500"/>
          </a:p>
          <a:p>
            <a:pPr rtl="0">
              <a:spcBef>
                <a:spcPts val="0"/>
              </a:spcBef>
              <a:buNone/>
            </a:pPr>
            <a:r>
              <a:rPr lang="en" sz="1600"/>
              <a:t>An atomic particle’s charge can be positive, </a:t>
            </a:r>
            <a:r>
              <a:rPr lang="en" sz="1600" b="1" u="sng">
                <a:solidFill>
                  <a:srgbClr val="FF0000"/>
                </a:solidFill>
              </a:rPr>
              <a:t>or</a:t>
            </a:r>
            <a:r>
              <a:rPr lang="en" sz="1600"/>
              <a:t> it can be negative.</a:t>
            </a:r>
          </a:p>
          <a:p>
            <a:pPr rtl="0">
              <a:spcBef>
                <a:spcPts val="0"/>
              </a:spcBef>
              <a:buNone/>
            </a:pPr>
            <a:endParaRPr sz="1500"/>
          </a:p>
          <a:p>
            <a:pPr rtl="0">
              <a:spcBef>
                <a:spcPts val="0"/>
              </a:spcBef>
              <a:buNone/>
            </a:pPr>
            <a:r>
              <a:rPr lang="en" sz="1600"/>
              <a:t>An element contains atoms, </a:t>
            </a:r>
            <a:r>
              <a:rPr lang="en" sz="1600" b="1" u="sng">
                <a:solidFill>
                  <a:srgbClr val="FF0000"/>
                </a:solidFill>
              </a:rPr>
              <a:t>yet</a:t>
            </a:r>
            <a:r>
              <a:rPr lang="en" sz="1600"/>
              <a:t> each element is made of different atoms.</a:t>
            </a:r>
          </a:p>
          <a:p>
            <a:pPr rtl="0">
              <a:spcBef>
                <a:spcPts val="0"/>
              </a:spcBef>
              <a:buNone/>
            </a:pPr>
            <a:endParaRPr sz="1600"/>
          </a:p>
          <a:p>
            <a:pPr>
              <a:spcBef>
                <a:spcPts val="0"/>
              </a:spcBef>
              <a:buNone/>
            </a:pPr>
            <a:endParaRPr sz="1600"/>
          </a:p>
        </p:txBody>
      </p:sp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57200" y="67525"/>
            <a:ext cx="7522499" cy="120016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000" dirty="0"/>
              <a:t>How?  </a:t>
            </a:r>
          </a:p>
          <a:p>
            <a:pPr>
              <a:spcBef>
                <a:spcPts val="0"/>
              </a:spcBef>
              <a:buNone/>
            </a:pPr>
            <a:r>
              <a:rPr lang="en" sz="2000" dirty="0"/>
              <a:t>Place the comma at the end of the 1st independent clause; next write the FANBOY; finally write the 2nd independent clause</a:t>
            </a:r>
            <a:r>
              <a:rPr lang="en" sz="2000" dirty="0" smtClean="0"/>
              <a:t>.</a:t>
            </a:r>
            <a:endParaRPr lang="en" sz="2000" dirty="0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456250" y="1278525"/>
            <a:ext cx="6129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9900FF"/>
                </a:solidFill>
              </a:rPr>
              <a:t>But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9900FF"/>
                </a:solidFill>
              </a:rPr>
              <a:t>And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9900FF"/>
                </a:solidFill>
              </a:rPr>
              <a:t>So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9900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/>
              <a:t>		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2"/>
          </p:nvPr>
        </p:nvSpPr>
        <p:spPr>
          <a:xfrm>
            <a:off x="1069100" y="1278525"/>
            <a:ext cx="7807499" cy="3864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9900FF"/>
                </a:solidFill>
              </a:rPr>
              <a:t>shows how ideas are different</a:t>
            </a:r>
            <a:r>
              <a:rPr lang="en"/>
              <a:t>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All matter is made of atoms, </a:t>
            </a:r>
            <a:r>
              <a:rPr lang="en" b="1" u="sng">
                <a:solidFill>
                  <a:srgbClr val="9900FF"/>
                </a:solidFill>
              </a:rPr>
              <a:t>but</a:t>
            </a:r>
            <a:r>
              <a:rPr lang="en">
                <a:solidFill>
                  <a:srgbClr val="674EA7"/>
                </a:solidFill>
              </a:rPr>
              <a:t> </a:t>
            </a:r>
            <a:r>
              <a:rPr lang="en"/>
              <a:t>the atom composition of Earth’s crust is different from the atom composition of living things.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solidFill>
                  <a:srgbClr val="9900FF"/>
                </a:solidFill>
              </a:rPr>
              <a:t>adds extra information</a:t>
            </a:r>
            <a:r>
              <a:rPr lang="en"/>
              <a:t> 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Each element contains identical atoms, </a:t>
            </a:r>
            <a:r>
              <a:rPr lang="en" b="1" u="sng">
                <a:solidFill>
                  <a:srgbClr val="9900FF"/>
                </a:solidFill>
              </a:rPr>
              <a:t>and</a:t>
            </a:r>
            <a:r>
              <a:rPr lang="en"/>
              <a:t> is listed on the Periodic Table.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9900FF"/>
                </a:solidFill>
              </a:rPr>
              <a:t>connects a cause to its effect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Protons are positively charged, electrons are negatively charged, </a:t>
            </a:r>
            <a:r>
              <a:rPr lang="en" u="sng">
                <a:solidFill>
                  <a:srgbClr val="9900FF"/>
                </a:solidFill>
              </a:rPr>
              <a:t>so</a:t>
            </a:r>
            <a:r>
              <a:rPr lang="en"/>
              <a:t> atoms are neutral.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Different FANBOYS serve different purposes.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278525"/>
            <a:ext cx="6129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9900FF"/>
                </a:solidFill>
              </a:rPr>
              <a:t>Yet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FF"/>
                </a:solidFill>
              </a:rPr>
              <a:t>Nor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9900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9900FF"/>
                </a:solidFill>
              </a:rPr>
              <a:t>Or</a:t>
            </a:r>
          </a:p>
          <a:p>
            <a:pPr rtl="0">
              <a:spcBef>
                <a:spcPts val="0"/>
              </a:spcBef>
              <a:buNone/>
            </a:pPr>
            <a:endParaRPr>
              <a:solidFill>
                <a:srgbClr val="9900FF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>
              <a:solidFill>
                <a:srgbClr val="9900FF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>
              <a:solidFill>
                <a:srgbClr val="9900FF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>
              <a:solidFill>
                <a:srgbClr val="9900FF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>
              <a:solidFill>
                <a:srgbClr val="9900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>
              <a:solidFill>
                <a:srgbClr val="9900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9900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/>
              <a:t>		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2"/>
          </p:nvPr>
        </p:nvSpPr>
        <p:spPr>
          <a:xfrm>
            <a:off x="1069100" y="1278525"/>
            <a:ext cx="7807499" cy="3572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dirty="0">
                <a:solidFill>
                  <a:srgbClr val="9900FF"/>
                </a:solidFill>
              </a:rPr>
              <a:t>shows how ideas are different</a:t>
            </a:r>
            <a:r>
              <a:rPr lang="en" dirty="0"/>
              <a:t>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dirty="0"/>
              <a:t>An element contains atoms, </a:t>
            </a:r>
            <a:r>
              <a:rPr lang="en" b="1" u="sng" dirty="0">
                <a:solidFill>
                  <a:srgbClr val="9900FF"/>
                </a:solidFill>
              </a:rPr>
              <a:t>yet</a:t>
            </a:r>
            <a:r>
              <a:rPr lang="en" dirty="0"/>
              <a:t> each element is made of different atoms.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>
                <a:solidFill>
                  <a:srgbClr val="9900FF"/>
                </a:solidFill>
              </a:rPr>
              <a:t>shows shows rejection of both ideas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>
                <a:solidFill>
                  <a:srgbClr val="1F497D"/>
                </a:solidFill>
              </a:rPr>
              <a:t>Neutron particles are not positively charged, </a:t>
            </a:r>
            <a:r>
              <a:rPr lang="en" b="1" u="sng" dirty="0">
                <a:solidFill>
                  <a:srgbClr val="9900FF"/>
                </a:solidFill>
              </a:rPr>
              <a:t>nor</a:t>
            </a:r>
            <a:r>
              <a:rPr lang="en" b="1" dirty="0">
                <a:solidFill>
                  <a:srgbClr val="1F497D"/>
                </a:solidFill>
              </a:rPr>
              <a:t> </a:t>
            </a:r>
            <a:r>
              <a:rPr lang="en" dirty="0">
                <a:solidFill>
                  <a:srgbClr val="1F497D"/>
                </a:solidFill>
              </a:rPr>
              <a:t>are they negatively charged.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dirty="0"/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dirty="0">
                <a:solidFill>
                  <a:srgbClr val="9900FF"/>
                </a:solidFill>
              </a:rPr>
              <a:t>shows a choice between ideas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dirty="0"/>
              <a:t>An atomic particle’s charge can be positive, </a:t>
            </a:r>
            <a:r>
              <a:rPr lang="en" b="1" u="sng" dirty="0">
                <a:solidFill>
                  <a:srgbClr val="9900FF"/>
                </a:solidFill>
              </a:rPr>
              <a:t>or</a:t>
            </a:r>
            <a:r>
              <a:rPr lang="en" dirty="0"/>
              <a:t> it can be negative.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 sz="2400" dirty="0"/>
              <a:t>Different FANBOYS serve different purposes.</a:t>
            </a:r>
          </a:p>
          <a:p>
            <a:pPr lvl="0" rtl="0">
              <a:spcBef>
                <a:spcPts val="0"/>
              </a:spcBef>
              <a:buNone/>
            </a:pPr>
            <a:endParaRPr sz="2800" dirty="0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457200" y="1286650"/>
            <a:ext cx="4038599" cy="3793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b="1" u="sng"/>
              <a:t>Set 1 (for)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All atoms are neutral.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Protons are positive and electrons are negative.</a:t>
            </a:r>
          </a:p>
          <a:p>
            <a:pPr rtl="0">
              <a:spcBef>
                <a:spcPts val="0"/>
              </a:spcBef>
              <a:buNone/>
            </a:pPr>
            <a:r>
              <a:rPr lang="en" b="1" u="sng"/>
              <a:t>Set 2 (</a:t>
            </a:r>
            <a:r>
              <a:rPr lang="en" b="1" u="sng">
                <a:solidFill>
                  <a:srgbClr val="FF0000"/>
                </a:solidFill>
              </a:rPr>
              <a:t>and</a:t>
            </a:r>
            <a:r>
              <a:rPr lang="en" b="1" u="sng"/>
              <a:t>)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The Periodic Table is a list of the known elements.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The elements are contained on it.</a:t>
            </a:r>
          </a:p>
          <a:p>
            <a:pPr rtl="0">
              <a:spcBef>
                <a:spcPts val="0"/>
              </a:spcBef>
              <a:buNone/>
            </a:pPr>
            <a:r>
              <a:rPr lang="en" b="1" u="sng"/>
              <a:t>Set 3 (</a:t>
            </a:r>
            <a:r>
              <a:rPr lang="en" b="1" u="sng">
                <a:solidFill>
                  <a:srgbClr val="FF0000"/>
                </a:solidFill>
              </a:rPr>
              <a:t>so</a:t>
            </a:r>
            <a:r>
              <a:rPr lang="en" b="1" u="sng"/>
              <a:t>)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Heat makes particles vibrate faster.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Hot water distributes dye more quickly than cold water.</a:t>
            </a:r>
          </a:p>
          <a:p>
            <a:pPr>
              <a:spcBef>
                <a:spcPts val="0"/>
              </a:spcBef>
              <a:buNone/>
            </a:pPr>
            <a:endParaRPr b="1" u="sng"/>
          </a:p>
        </p:txBody>
      </p:sp>
      <p:sp>
        <p:nvSpPr>
          <p:cNvPr id="130" name="Shape 130"/>
          <p:cNvSpPr txBox="1">
            <a:spLocks noGrp="1"/>
          </p:cNvSpPr>
          <p:nvPr>
            <p:ph type="body" idx="2"/>
          </p:nvPr>
        </p:nvSpPr>
        <p:spPr>
          <a:xfrm>
            <a:off x="4648200" y="1278525"/>
            <a:ext cx="4038599" cy="3864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b="1" u="sng"/>
              <a:t>Set 4 (nor)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Neutrons are not positive.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Neutrons are not negative.</a:t>
            </a:r>
          </a:p>
          <a:p>
            <a:pPr rtl="0">
              <a:spcBef>
                <a:spcPts val="0"/>
              </a:spcBef>
              <a:buNone/>
            </a:pPr>
            <a:r>
              <a:rPr lang="en" b="1" u="sng"/>
              <a:t>Set 5 (</a:t>
            </a:r>
            <a:r>
              <a:rPr lang="en" b="1" u="sng">
                <a:solidFill>
                  <a:srgbClr val="FF0000"/>
                </a:solidFill>
              </a:rPr>
              <a:t>but</a:t>
            </a:r>
            <a:r>
              <a:rPr lang="en" b="1" u="sng"/>
              <a:t>)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Atoms want to be neutral overall.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Atoms sometimes lose electrons.</a:t>
            </a:r>
          </a:p>
          <a:p>
            <a:pPr rtl="0">
              <a:spcBef>
                <a:spcPts val="0"/>
              </a:spcBef>
              <a:buNone/>
            </a:pPr>
            <a:r>
              <a:rPr lang="en" b="1" u="sng"/>
              <a:t>Set 6 (yet)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There are just over 100 elements.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There are millions of substances.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/>
              <a:t>Your turn - Combine the independent clauses using FANBOYS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lesson-plan">
  <a:themeElements>
    <a:clrScheme name="Custom 501">
      <a:dk1>
        <a:srgbClr val="000000"/>
      </a:dk1>
      <a:lt1>
        <a:srgbClr val="EFEDE2"/>
      </a:lt1>
      <a:dk2>
        <a:srgbClr val="1F497D"/>
      </a:dk2>
      <a:lt2>
        <a:srgbClr val="FDFFFF"/>
      </a:lt2>
      <a:accent1>
        <a:srgbClr val="4F81BD"/>
      </a:accent1>
      <a:accent2>
        <a:srgbClr val="AB0101"/>
      </a:accent2>
      <a:accent3>
        <a:srgbClr val="86B060"/>
      </a:accent3>
      <a:accent4>
        <a:srgbClr val="7760A0"/>
      </a:accent4>
      <a:accent5>
        <a:srgbClr val="739395"/>
      </a:accent5>
      <a:accent6>
        <a:srgbClr val="968B52"/>
      </a:accent6>
      <a:hlink>
        <a:srgbClr val="336699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479</Words>
  <Application>Microsoft Office PowerPoint</Application>
  <PresentationFormat>On-screen Show (16:9)</PresentationFormat>
  <Paragraphs>115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lesson-plan</vt:lpstr>
      <vt:lpstr>Combining Simple Sentences</vt:lpstr>
      <vt:lpstr>What are the FANBOYS?</vt:lpstr>
      <vt:lpstr>Why Use Them?  What’s their purpose?</vt:lpstr>
      <vt:lpstr>How?   Place the comma at the end of the 1st independent clause; next write the FANBOY; finally write the 2nd independent clause.</vt:lpstr>
      <vt:lpstr>Different FANBOYS serve different purposes.</vt:lpstr>
      <vt:lpstr>Different FANBOYS serve different purposes. </vt:lpstr>
      <vt:lpstr>Your turn - Combine the independent clauses using FANBOYS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Combining Simple Sentences</dc:title>
  <dc:creator>Elliot J Fink</dc:creator>
  <cp:lastModifiedBy>Nancy</cp:lastModifiedBy>
  <cp:revision>6</cp:revision>
  <dcterms:modified xsi:type="dcterms:W3CDTF">2015-05-16T09:58:04Z</dcterms:modified>
</cp:coreProperties>
</file>