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Proxima Nova" panose="020B0604020202020204" charset="0"/>
      <p:regular r:id="rId29"/>
      <p:bold r:id="rId30"/>
      <p:italic r:id="rId31"/>
      <p:boldItalic r:id="rId32"/>
    </p:embeddedFont>
    <p:embeddedFont>
      <p:font typeface="Droid Sans" panose="020B0604020202020204" charset="0"/>
      <p:regular r:id="rId33"/>
      <p:bold r:id="rId34"/>
    </p:embeddedFont>
    <p:embeddedFont>
      <p:font typeface="Century Gothic" panose="020B0502020202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A899ADF-1AD6-437E-9004-49D5770FFF05}">
  <a:tblStyle styleId="{BA899ADF-1AD6-437E-9004-49D5770FFF05}"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0" d="100"/>
          <a:sy n="130" d="100"/>
        </p:scale>
        <p:origin x="-84" y="-3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001517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2.cuny.edu/academics/academic-programs/model-programs/cuny-college-transition-programs/adult-literacy/cuny-hse-curriculum-framewor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Draw the line, remove the starting amount</a:t>
            </a:r>
          </a:p>
          <a:p>
            <a:pPr lvl="0" rtl="0">
              <a:spcBef>
                <a:spcPts val="0"/>
              </a:spcBef>
              <a:buNone/>
            </a:pPr>
            <a:endParaRPr/>
          </a:p>
          <a:p>
            <a:pPr lvl="0" rtl="0">
              <a:spcBef>
                <a:spcPts val="0"/>
              </a:spcBef>
              <a:buNone/>
            </a:pPr>
            <a:r>
              <a:rPr lang="en"/>
              <a:t>Rate of change/starting amount versus </a:t>
            </a:r>
          </a:p>
          <a:p>
            <a:pPr lvl="0" rtl="0">
              <a:spcBef>
                <a:spcPts val="0"/>
              </a:spcBef>
              <a:buNone/>
            </a:pPr>
            <a:endParaRPr/>
          </a:p>
          <a:p>
            <a:pPr lvl="0" rtl="0">
              <a:spcBef>
                <a:spcPts val="0"/>
              </a:spcBef>
              <a:buNone/>
            </a:pPr>
            <a:r>
              <a:rPr lang="en"/>
              <a:t>Science/Social studies - graphs</a:t>
            </a:r>
          </a:p>
          <a:p>
            <a:pPr lvl="0" rtl="0">
              <a:spcBef>
                <a:spcPts val="0"/>
              </a:spcBef>
              <a:buNone/>
            </a:pPr>
            <a:endParaRPr/>
          </a:p>
          <a:p>
            <a:pPr lvl="0" rtl="0">
              <a:spcBef>
                <a:spcPts val="0"/>
              </a:spcBef>
              <a:buNone/>
            </a:pPr>
            <a:r>
              <a:rPr lang="en"/>
              <a:t>Plotting on a graph</a:t>
            </a:r>
          </a:p>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latin typeface="Proxima Nova"/>
                <a:ea typeface="Proxima Nova"/>
                <a:cs typeface="Proxima Nova"/>
                <a:sym typeface="Proxima Nova"/>
              </a:rPr>
              <a:t>To mention:</a:t>
            </a:r>
          </a:p>
          <a:p>
            <a:pPr marL="457200" lvl="0" indent="-228600" rtl="0">
              <a:spcBef>
                <a:spcPts val="0"/>
              </a:spcBef>
              <a:buFont typeface="Proxima Nova"/>
              <a:buChar char="-"/>
            </a:pPr>
            <a:r>
              <a:rPr lang="en">
                <a:latin typeface="Proxima Nova"/>
                <a:ea typeface="Proxima Nova"/>
                <a:cs typeface="Proxima Nova"/>
                <a:sym typeface="Proxima Nova"/>
              </a:rPr>
              <a:t>52% Functions and Algebra - What would you say to teachers who say you have to wait until students have mastered all of the basics before moving into functions and algebra?</a:t>
            </a:r>
          </a:p>
          <a:p>
            <a:pPr marL="457200" lvl="0" indent="-228600" rtl="0">
              <a:spcBef>
                <a:spcPts val="0"/>
              </a:spcBef>
              <a:buFont typeface="Proxima Nova"/>
              <a:buChar char="-"/>
            </a:pPr>
            <a:r>
              <a:rPr lang="en">
                <a:latin typeface="Proxima Nova"/>
                <a:ea typeface="Proxima Nova"/>
                <a:cs typeface="Proxima Nova"/>
                <a:sym typeface="Proxima Nova"/>
              </a:rPr>
              <a:t>Trig.</a:t>
            </a:r>
          </a:p>
          <a:p>
            <a:pPr marL="457200" lvl="0" indent="-228600" rtl="0">
              <a:spcBef>
                <a:spcPts val="0"/>
              </a:spcBef>
              <a:buFont typeface="Proxima Nova"/>
              <a:buChar char="-"/>
            </a:pPr>
            <a:r>
              <a:rPr lang="en">
                <a:latin typeface="Proxima Nova"/>
                <a:ea typeface="Proxima Nova"/>
                <a:cs typeface="Proxima Nova"/>
                <a:sym typeface="Proxima Nova"/>
              </a:rPr>
              <a:t>About half in the items on the readiness test (forms 4 and 5) are in a context.</a:t>
            </a:r>
          </a:p>
          <a:p>
            <a:pPr marL="914400" lvl="1" indent="-228600" rtl="0">
              <a:spcBef>
                <a:spcPts val="0"/>
              </a:spcBef>
              <a:buFont typeface="Proxima Nova"/>
              <a:buChar char="-"/>
            </a:pPr>
            <a:r>
              <a:rPr lang="en">
                <a:latin typeface="Proxima Nova"/>
                <a:ea typeface="Proxima Nova"/>
                <a:cs typeface="Proxima Nova"/>
                <a:sym typeface="Proxima Nova"/>
              </a:rPr>
              <a:t>Workforce (14) - linear and exponential functions, systems of equations, systems of inequalities, reading line graphs, rate of change, starting amount, creating equations, interpreting functions, percentage, percent increase, reading function tables, charts, probability </a:t>
            </a:r>
          </a:p>
          <a:p>
            <a:pPr marL="1371600" lvl="2" indent="-228600" rtl="0">
              <a:spcBef>
                <a:spcPts val="0"/>
              </a:spcBef>
              <a:buFont typeface="Proxima Nova"/>
              <a:buChar char="-"/>
            </a:pPr>
            <a:r>
              <a:rPr lang="en" sz="1000">
                <a:solidFill>
                  <a:schemeClr val="dk1"/>
                </a:solidFill>
                <a:latin typeface="Proxima Nova"/>
                <a:ea typeface="Proxima Nova"/>
                <a:cs typeface="Proxima Nova"/>
                <a:sym typeface="Proxima Nova"/>
              </a:rPr>
              <a:t>It seems like there is a  high-emphasis placed on students being able to connect real-world situations with functions, equations and graphs and vice-versa. Students have to be able to recognize different ways to represent a situation. They also need to be able to understand how the different elements of the function/equation connect to the real-world situation.</a:t>
            </a:r>
          </a:p>
          <a:p>
            <a:pPr marL="914400" lvl="1" indent="-228600" rtl="0">
              <a:spcBef>
                <a:spcPts val="0"/>
              </a:spcBef>
              <a:buFont typeface="Proxima Nova"/>
              <a:buChar char="-"/>
            </a:pPr>
            <a:r>
              <a:rPr lang="en">
                <a:latin typeface="Proxima Nova"/>
                <a:ea typeface="Proxima Nova"/>
                <a:cs typeface="Proxima Nova"/>
                <a:sym typeface="Proxima Nova"/>
              </a:rPr>
              <a:t>Science (1) - bacteria, exponential growth, percent change (earlier tests had things like Newton’s laws)</a:t>
            </a:r>
          </a:p>
          <a:p>
            <a:pPr marL="914400" lvl="1" indent="-228600" rtl="0">
              <a:spcBef>
                <a:spcPts val="0"/>
              </a:spcBef>
              <a:buFont typeface="Proxima Nova"/>
              <a:buChar char="-"/>
            </a:pPr>
            <a:r>
              <a:rPr lang="en">
                <a:latin typeface="Proxima Nova"/>
                <a:ea typeface="Proxima Nova"/>
                <a:cs typeface="Proxima Nova"/>
                <a:sym typeface="Proxima Nova"/>
              </a:rPr>
              <a:t>Social studies (2) - population density</a:t>
            </a:r>
          </a:p>
          <a:p>
            <a:pPr marL="914400" lvl="1" indent="-228600" rtl="0">
              <a:spcBef>
                <a:spcPts val="0"/>
              </a:spcBef>
              <a:buFont typeface="Proxima Nova"/>
              <a:buChar char="-"/>
            </a:pPr>
            <a:r>
              <a:rPr lang="en">
                <a:latin typeface="Proxima Nova"/>
                <a:ea typeface="Proxima Nova"/>
                <a:cs typeface="Proxima Nova"/>
                <a:sym typeface="Proxima Nova"/>
              </a:rPr>
              <a:t>Personal finance (2) - savings accounts</a:t>
            </a:r>
          </a:p>
          <a:p>
            <a:pPr marL="457200" lvl="0" indent="-228600" rtl="0">
              <a:spcBef>
                <a:spcPts val="0"/>
              </a:spcBef>
              <a:buClr>
                <a:schemeClr val="dk1"/>
              </a:buClr>
              <a:buFont typeface="Proxima Nova"/>
              <a:buChar char="-"/>
            </a:pPr>
            <a:r>
              <a:rPr lang="en">
                <a:solidFill>
                  <a:schemeClr val="dk1"/>
                </a:solidFill>
                <a:latin typeface="Proxima Nova"/>
                <a:ea typeface="Proxima Nova"/>
                <a:cs typeface="Proxima Nova"/>
                <a:sym typeface="Proxima Nova"/>
              </a:rPr>
              <a:t>The graphs, data, charts in social studies (and science) sections</a:t>
            </a:r>
          </a:p>
          <a:p>
            <a:pPr marL="914400" lvl="1" indent="-228600" rtl="0">
              <a:spcBef>
                <a:spcPts val="0"/>
              </a:spcBef>
              <a:buClr>
                <a:schemeClr val="dk1"/>
              </a:buClr>
              <a:buFont typeface="Proxima Nova"/>
              <a:buChar char="-"/>
            </a:pPr>
            <a:r>
              <a:rPr lang="en" sz="1000">
                <a:solidFill>
                  <a:schemeClr val="dk1"/>
                </a:solidFill>
                <a:latin typeface="Proxima Nova"/>
                <a:ea typeface="Proxima Nova"/>
                <a:cs typeface="Proxima Nova"/>
                <a:sym typeface="Proxima Nova"/>
              </a:rPr>
              <a:t>Line graphs, line of best fit, charts, interpreting data, using formula, pie charts, pictograph, and an equilibrium price graph. Note that there is more data and statistics than the blueprint would suggest because it is found in the science and social studies sections. When possible, math teachers should confer with reading/writing teachers to look for opportunities to integrate math into other disciplines, especially through the use of data, charts, and graphs.</a:t>
            </a:r>
          </a:p>
          <a:p>
            <a:pPr lvl="0">
              <a:spcBef>
                <a:spcPts val="0"/>
              </a:spcBef>
              <a:buNone/>
            </a:pPr>
            <a:endParaRPr>
              <a:latin typeface="Proxima Nova"/>
              <a:ea typeface="Proxima Nova"/>
              <a:cs typeface="Proxima Nova"/>
              <a:sym typeface="Proxima Nov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latin typeface="Proxima Nova"/>
                <a:ea typeface="Proxima Nova"/>
                <a:cs typeface="Proxima Nova"/>
                <a:sym typeface="Proxima Nova"/>
              </a:rPr>
              <a:t>Page 13 -  Explain each step in solving a simple equation as following from the equality of numbers asserted at the previous step, starting from the assumption that the original equation has a solution. Construct a viable argument to justify a solution method. </a:t>
            </a:r>
          </a:p>
          <a:p>
            <a:pPr marL="457200" lvl="0" indent="-228600" rtl="0">
              <a:spcBef>
                <a:spcPts val="0"/>
              </a:spcBef>
              <a:buFont typeface="Proxima Nova"/>
              <a:buChar char="-"/>
            </a:pPr>
            <a:r>
              <a:rPr lang="en">
                <a:latin typeface="Proxima Nova"/>
                <a:ea typeface="Proxima Nova"/>
                <a:cs typeface="Proxima Nova"/>
                <a:sym typeface="Proxima Nova"/>
              </a:rPr>
              <a:t>What kinds of equations would students have to solve (top end of solving equations) </a:t>
            </a:r>
          </a:p>
          <a:p>
            <a:pPr marL="457200" lvl="0" indent="-228600" rtl="0">
              <a:spcBef>
                <a:spcPts val="0"/>
              </a:spcBef>
              <a:buFont typeface="Proxima Nova"/>
              <a:buChar char="-"/>
            </a:pPr>
            <a:r>
              <a:rPr lang="en">
                <a:latin typeface="Proxima Nova"/>
                <a:ea typeface="Proxima Nova"/>
                <a:cs typeface="Proxima Nova"/>
                <a:sym typeface="Proxima Nova"/>
              </a:rPr>
              <a:t>Not just solve, but know why you are allow</a:t>
            </a:r>
          </a:p>
          <a:p>
            <a:pPr marL="457200" lvl="0" indent="-228600">
              <a:spcBef>
                <a:spcPts val="0"/>
              </a:spcBef>
              <a:buFont typeface="Proxima Nova"/>
              <a:buChar char="-"/>
            </a:pPr>
            <a:r>
              <a:rPr lang="en">
                <a:latin typeface="Proxima Nova"/>
                <a:ea typeface="Proxima Nova"/>
                <a:cs typeface="Proxima Nova"/>
                <a:sym typeface="Proxima Nova"/>
              </a:rPr>
              <a:t>Close reading - following </a:t>
            </a:r>
          </a:p>
          <a:p>
            <a:pPr lvl="0">
              <a:spcBef>
                <a:spcPts val="0"/>
              </a:spcBef>
              <a:buNone/>
            </a:pPr>
            <a:endParaRPr>
              <a:latin typeface="Proxima Nova"/>
              <a:ea typeface="Proxima Nova"/>
              <a:cs typeface="Proxima Nova"/>
              <a:sym typeface="Proxima Nova"/>
            </a:endParaRPr>
          </a:p>
          <a:p>
            <a:pPr lvl="0">
              <a:spcBef>
                <a:spcPts val="0"/>
              </a:spcBef>
              <a:buNone/>
            </a:pPr>
            <a:r>
              <a:rPr lang="en">
                <a:latin typeface="Proxima Nova"/>
                <a:ea typeface="Proxima Nova"/>
                <a:cs typeface="Proxima Nova"/>
                <a:sym typeface="Proxima Nova"/>
              </a:rPr>
              <a:t>Page 23 -  Interpret expressions that represent a quantity in terms of its context. </a:t>
            </a:r>
          </a:p>
          <a:p>
            <a:pPr lvl="0">
              <a:spcBef>
                <a:spcPts val="0"/>
              </a:spcBef>
              <a:buNone/>
            </a:pPr>
            <a:r>
              <a:rPr lang="en">
                <a:latin typeface="Proxima Nova"/>
                <a:ea typeface="Proxima Nova"/>
                <a:cs typeface="Proxima Nova"/>
                <a:sym typeface="Proxima Nova"/>
              </a:rPr>
              <a:t>Is there a better example of a standards about what the variables mean in their context?</a:t>
            </a:r>
          </a:p>
          <a:p>
            <a:pPr lvl="0">
              <a:spcBef>
                <a:spcPts val="0"/>
              </a:spcBef>
              <a:buNone/>
            </a:pPr>
            <a:endParaRPr>
              <a:latin typeface="Proxima Nova"/>
              <a:ea typeface="Proxima Nova"/>
              <a:cs typeface="Proxima Nova"/>
              <a:sym typeface="Proxima Nova"/>
            </a:endParaRPr>
          </a:p>
          <a:p>
            <a:pPr lvl="0">
              <a:spcBef>
                <a:spcPts val="0"/>
              </a:spcBef>
              <a:buNone/>
            </a:pPr>
            <a:r>
              <a:rPr lang="en">
                <a:latin typeface="Proxima Nova"/>
                <a:ea typeface="Proxima Nova"/>
                <a:cs typeface="Proxima Nova"/>
                <a:sym typeface="Proxima Nova"/>
              </a:rPr>
              <a:t>Unit 8 - Visual Patterns connections - start with understanding </a:t>
            </a:r>
          </a:p>
          <a:p>
            <a:pPr lvl="0">
              <a:spcBef>
                <a:spcPts val="0"/>
              </a:spcBef>
              <a:buNone/>
            </a:pPr>
            <a:endParaRPr>
              <a:latin typeface="Proxima Nova"/>
              <a:ea typeface="Proxima Nova"/>
              <a:cs typeface="Proxima Nova"/>
              <a:sym typeface="Proxima Nova"/>
            </a:endParaRPr>
          </a:p>
          <a:p>
            <a:pPr lvl="0">
              <a:spcBef>
                <a:spcPts val="0"/>
              </a:spcBef>
              <a:buNone/>
            </a:pPr>
            <a:r>
              <a:rPr lang="en">
                <a:latin typeface="Proxima Nova"/>
                <a:ea typeface="Proxima Nova"/>
                <a:cs typeface="Proxima Nova"/>
                <a:sym typeface="Proxima Nova"/>
              </a:rPr>
              <a:t>P. 39 - where is the maximum/minimum here? Where are the zeros here?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High Emphasis - Can you talk a bit about the emphasis on volume </a:t>
            </a:r>
          </a:p>
          <a:p>
            <a:pPr lvl="0" rtl="0">
              <a:spcBef>
                <a:spcPts val="0"/>
              </a:spcBef>
              <a:buNone/>
            </a:pPr>
            <a:r>
              <a:rPr lang="en"/>
              <a:t>Is student knowledge of area still assessed, even though there are no area formulas? </a:t>
            </a:r>
          </a:p>
          <a:p>
            <a:pPr lvl="0">
              <a:spcBef>
                <a:spcPts val="0"/>
              </a:spcBef>
              <a:buNone/>
            </a:pPr>
            <a:r>
              <a:rPr lang="en"/>
              <a:t>What kind of volume problems can students expect - only using the formulas?</a:t>
            </a:r>
          </a:p>
          <a:p>
            <a:pPr lvl="0">
              <a:spcBef>
                <a:spcPts val="0"/>
              </a:spcBef>
              <a:buNone/>
            </a:pPr>
            <a:endParaRPr/>
          </a:p>
          <a:p>
            <a:pPr lvl="0">
              <a:spcBef>
                <a:spcPts val="0"/>
              </a:spcBef>
              <a:buNone/>
            </a:pPr>
            <a:r>
              <a:rPr lang="en"/>
              <a:t>Fractions</a:t>
            </a:r>
            <a:br>
              <a:rPr lang="en"/>
            </a:br>
            <a:r>
              <a:rPr lang="en"/>
              <a:t>Algebraic equations</a:t>
            </a:r>
          </a:p>
          <a:p>
            <a:pPr lvl="0">
              <a:spcBef>
                <a:spcPts val="0"/>
              </a:spcBef>
              <a:buNone/>
            </a:pPr>
            <a:r>
              <a:rPr lang="en"/>
              <a:t>(Pi)r squared</a:t>
            </a:r>
          </a:p>
          <a:p>
            <a:pPr lvl="0">
              <a:spcBef>
                <a:spcPts val="0"/>
              </a:spcBef>
              <a:buNone/>
            </a:pPr>
            <a:endParaRPr/>
          </a:p>
          <a:p>
            <a:pPr lvl="0">
              <a:spcBef>
                <a:spcPts val="0"/>
              </a:spcBef>
              <a:buNone/>
            </a:pPr>
            <a:r>
              <a:rPr lang="en"/>
              <a:t>“How is the volume affected... “ sample item</a:t>
            </a:r>
          </a:p>
          <a:p>
            <a:pPr marL="457200" lvl="0" indent="-228600" rtl="0">
              <a:spcBef>
                <a:spcPts val="0"/>
              </a:spcBef>
              <a:buChar char="-"/>
            </a:pPr>
            <a:r>
              <a:rPr lang="en"/>
              <a:t>Both math and science</a:t>
            </a:r>
          </a:p>
          <a:p>
            <a:pPr marL="457200" lvl="0" indent="-228600" rtl="0">
              <a:spcBef>
                <a:spcPts val="0"/>
              </a:spcBef>
              <a:buChar char="-"/>
            </a:pPr>
            <a:r>
              <a:rPr lang="en"/>
              <a:t>Not many, these are higher end</a:t>
            </a:r>
          </a:p>
          <a:p>
            <a:pPr marL="457200" lvl="0" indent="-228600">
              <a:spcBef>
                <a:spcPts val="0"/>
              </a:spcBef>
              <a:buChar char="-"/>
            </a:pPr>
            <a:r>
              <a:rPr lang="en"/>
              <a:t>Value to looking at equations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lnSpc>
                <a:spcPct val="115000"/>
              </a:lnSpc>
              <a:spcBef>
                <a:spcPts val="0"/>
              </a:spcBef>
              <a:buChar char="-"/>
            </a:pPr>
            <a:r>
              <a:rPr lang="en" sz="1000">
                <a:solidFill>
                  <a:schemeClr val="dk1"/>
                </a:solidFill>
                <a:latin typeface="Century Gothic"/>
                <a:ea typeface="Century Gothic"/>
                <a:cs typeface="Century Gothic"/>
                <a:sym typeface="Century Gothic"/>
              </a:rPr>
              <a:t>Our students need extensive study in those areas of math. We sometimes hear from teachers that they teach operations with fractions, decimals and percent before introducing functions or algebra to students. However, students cannot wait to learn “the basics” first and then squeeze these high emphasis areas in at the end of a semester. It is possible to teach these fundamental subjects at the same time as functions.</a:t>
            </a:r>
            <a:r>
              <a:rPr lang="en" sz="1000">
                <a:solidFill>
                  <a:schemeClr val="dk1"/>
                </a:solidFill>
                <a:latin typeface="Century Gothic"/>
                <a:ea typeface="Century Gothic"/>
                <a:cs typeface="Century Gothic"/>
                <a:sym typeface="Century Gothic"/>
                <a:hlinkClick r:id="rId3"/>
              </a:rPr>
              <a:t> </a:t>
            </a:r>
            <a:r>
              <a:rPr lang="en" sz="1000" u="sng">
                <a:solidFill>
                  <a:schemeClr val="hlink"/>
                </a:solidFill>
                <a:latin typeface="Century Gothic"/>
                <a:ea typeface="Century Gothic"/>
                <a:cs typeface="Century Gothic"/>
                <a:sym typeface="Century Gothic"/>
                <a:hlinkClick r:id="rId3"/>
              </a:rPr>
              <a:t>The CUNY HSE Math Curriculum Framework</a:t>
            </a:r>
            <a:r>
              <a:rPr lang="en" sz="1000">
                <a:solidFill>
                  <a:schemeClr val="dk1"/>
                </a:solidFill>
                <a:latin typeface="Century Gothic"/>
                <a:ea typeface="Century Gothic"/>
                <a:cs typeface="Century Gothic"/>
                <a:sym typeface="Century Gothic"/>
              </a:rPr>
              <a:t> offers lessons and a scaffolded approach that allows students to develop a conceptual understanding of functions as well as learning the formal notation and contextualized applications.</a:t>
            </a:r>
          </a:p>
          <a:p>
            <a:pPr marL="457200" lvl="0" indent="-228600">
              <a:spcBef>
                <a:spcPts val="0"/>
              </a:spcBef>
              <a:buChar char="-"/>
            </a:pPr>
            <a:r>
              <a:rPr lang="en" sz="1000">
                <a:solidFill>
                  <a:schemeClr val="dk1"/>
                </a:solidFill>
                <a:latin typeface="Century Gothic"/>
                <a:ea typeface="Century Gothic"/>
                <a:cs typeface="Century Gothic"/>
                <a:sym typeface="Century Gothic"/>
              </a:rPr>
              <a:t>You can find function activities emphasizing these real-world connections in</a:t>
            </a:r>
            <a:r>
              <a:rPr lang="en" sz="1000">
                <a:solidFill>
                  <a:schemeClr val="dk1"/>
                </a:solidFill>
                <a:latin typeface="Century Gothic"/>
                <a:ea typeface="Century Gothic"/>
                <a:cs typeface="Century Gothic"/>
                <a:sym typeface="Century Gothic"/>
                <a:hlinkClick r:id="rId3"/>
              </a:rPr>
              <a:t> </a:t>
            </a:r>
            <a:r>
              <a:rPr lang="en" sz="1000" u="sng">
                <a:solidFill>
                  <a:schemeClr val="hlink"/>
                </a:solidFill>
                <a:latin typeface="Century Gothic"/>
                <a:ea typeface="Century Gothic"/>
                <a:cs typeface="Century Gothic"/>
                <a:sym typeface="Century Gothic"/>
                <a:hlinkClick r:id="rId3"/>
              </a:rPr>
              <a:t>the CUNY HSE Math Curriculum Framework</a:t>
            </a:r>
            <a:r>
              <a:rPr lang="en" sz="1000">
                <a:solidFill>
                  <a:schemeClr val="dk1"/>
                </a:solidFill>
                <a:latin typeface="Century Gothic"/>
                <a:ea typeface="Century Gothic"/>
                <a:cs typeface="Century Gothic"/>
                <a:sym typeface="Century Gothic"/>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A.CED.2: Create equations in two or more variables to represent relationships between quantities; graph equations on coordinate axes with labels and scales.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www.acces.nysed.gov/common/acces/files/hse/tasc_2016_item_specifications_mathematics_may2016.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eric.appleton@cuny.edu" TargetMode="External"/><Relationship Id="rId7" Type="http://schemas.openxmlformats.org/officeDocument/2006/relationships/hyperlink" Target="mailto:mark.trushkowsky@cuny.edu"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hyperlink" Target="mailto:timothy.jones@nysed.gov" TargetMode="External"/><Relationship Id="rId5" Type="http://schemas.openxmlformats.org/officeDocument/2006/relationships/hyperlink" Target="mailto:kate.brandt@cuny.edu" TargetMode="External"/><Relationship Id="rId4" Type="http://schemas.openxmlformats.org/officeDocument/2006/relationships/hyperlink" Target="mailto:darvin@datarecognitioncorp.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collectedny.org/2016/03/hseframework/"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http://www.collectedny.org/frameworkpost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hyperlink" Target="http://www.CollectEDNY.or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hyperlink" Target="http://www.MathMemos.or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424925"/>
            <a:ext cx="8520600" cy="1254000"/>
          </a:xfrm>
          <a:prstGeom prst="rect">
            <a:avLst/>
          </a:prstGeom>
          <a:solidFill>
            <a:srgbClr val="073763"/>
          </a:solidFill>
        </p:spPr>
        <p:txBody>
          <a:bodyPr lIns="91425" tIns="91425" rIns="91425" bIns="91425" anchor="t" anchorCtr="0">
            <a:noAutofit/>
          </a:bodyPr>
          <a:lstStyle/>
          <a:p>
            <a:pPr lvl="0">
              <a:spcBef>
                <a:spcPts val="0"/>
              </a:spcBef>
              <a:buNone/>
            </a:pPr>
            <a:r>
              <a:rPr lang="en" sz="3600" b="1">
                <a:solidFill>
                  <a:schemeClr val="lt1"/>
                </a:solidFill>
                <a:latin typeface="Proxima Nova"/>
                <a:ea typeface="Proxima Nova"/>
                <a:cs typeface="Proxima Nova"/>
                <a:sym typeface="Proxima Nova"/>
              </a:rPr>
              <a:t>Teaching High Emphasis/High Utility Content for the TASC Math Exam</a:t>
            </a:r>
          </a:p>
        </p:txBody>
      </p:sp>
      <p:sp>
        <p:nvSpPr>
          <p:cNvPr id="55" name="Shape 55"/>
          <p:cNvSpPr txBox="1">
            <a:spLocks noGrp="1"/>
          </p:cNvSpPr>
          <p:nvPr>
            <p:ph type="subTitle" idx="1"/>
          </p:nvPr>
        </p:nvSpPr>
        <p:spPr>
          <a:xfrm>
            <a:off x="311700" y="1678925"/>
            <a:ext cx="8520600" cy="4266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1800" b="1">
                <a:solidFill>
                  <a:srgbClr val="000000"/>
                </a:solidFill>
                <a:latin typeface="Proxima Nova"/>
                <a:ea typeface="Proxima Nova"/>
                <a:cs typeface="Proxima Nova"/>
                <a:sym typeface="Proxima Nova"/>
              </a:rPr>
              <a:t>February 8th, 2017 - 2:00PM - 3:30PM</a:t>
            </a:r>
          </a:p>
        </p:txBody>
      </p:sp>
      <p:sp>
        <p:nvSpPr>
          <p:cNvPr id="56" name="Shape 56"/>
          <p:cNvSpPr txBox="1"/>
          <p:nvPr/>
        </p:nvSpPr>
        <p:spPr>
          <a:xfrm>
            <a:off x="311700" y="2105523"/>
            <a:ext cx="4200000" cy="426600"/>
          </a:xfrm>
          <a:prstGeom prst="rect">
            <a:avLst/>
          </a:prstGeom>
          <a:noFill/>
          <a:ln>
            <a:noFill/>
          </a:ln>
        </p:spPr>
        <p:txBody>
          <a:bodyPr lIns="91425" tIns="91425" rIns="91425" bIns="91425" anchor="t" anchorCtr="0">
            <a:noAutofit/>
          </a:bodyPr>
          <a:lstStyle/>
          <a:p>
            <a:pPr lvl="0">
              <a:spcBef>
                <a:spcPts val="0"/>
              </a:spcBef>
              <a:buNone/>
            </a:pPr>
            <a:r>
              <a:rPr lang="en" sz="1600">
                <a:latin typeface="Proxima Nova"/>
                <a:ea typeface="Proxima Nova"/>
                <a:cs typeface="Proxima Nova"/>
                <a:sym typeface="Proxima Nova"/>
              </a:rPr>
              <a:t>Before we begin, please introduce yourself through the chat:</a:t>
            </a:r>
          </a:p>
        </p:txBody>
      </p:sp>
      <p:sp>
        <p:nvSpPr>
          <p:cNvPr id="57" name="Shape 57"/>
          <p:cNvSpPr txBox="1"/>
          <p:nvPr/>
        </p:nvSpPr>
        <p:spPr>
          <a:xfrm>
            <a:off x="406950" y="2603550"/>
            <a:ext cx="3858900" cy="726600"/>
          </a:xfrm>
          <a:prstGeom prst="rect">
            <a:avLst/>
          </a:prstGeom>
          <a:noFill/>
          <a:ln>
            <a:noFill/>
          </a:ln>
        </p:spPr>
        <p:txBody>
          <a:bodyPr lIns="91425" tIns="91425" rIns="91425" bIns="91425" anchor="t" anchorCtr="0">
            <a:noAutofit/>
          </a:bodyPr>
          <a:lstStyle/>
          <a:p>
            <a:pPr marL="457200" lvl="0" indent="-330200" rtl="0">
              <a:spcBef>
                <a:spcPts val="0"/>
              </a:spcBef>
              <a:buSzPct val="100000"/>
              <a:buFont typeface="Proxima Nova"/>
              <a:buChar char="●"/>
            </a:pPr>
            <a:r>
              <a:rPr lang="en" sz="1600">
                <a:latin typeface="Proxima Nova"/>
                <a:ea typeface="Proxima Nova"/>
                <a:cs typeface="Proxima Nova"/>
                <a:sym typeface="Proxima Nova"/>
              </a:rPr>
              <a:t>Your name, role, program, region</a:t>
            </a:r>
          </a:p>
          <a:p>
            <a:pPr marL="457200" lvl="0" indent="-330200">
              <a:spcBef>
                <a:spcPts val="0"/>
              </a:spcBef>
              <a:buSzPct val="100000"/>
              <a:buFont typeface="Proxima Nova"/>
              <a:buChar char="●"/>
            </a:pPr>
            <a:r>
              <a:rPr lang="en" sz="1600">
                <a:latin typeface="Proxima Nova"/>
                <a:ea typeface="Proxima Nova"/>
                <a:cs typeface="Proxima Nova"/>
                <a:sym typeface="Proxima Nova"/>
              </a:rPr>
              <a:t>What is one thing you hope to get out of today’s webinar?</a:t>
            </a:r>
          </a:p>
        </p:txBody>
      </p:sp>
      <p:sp>
        <p:nvSpPr>
          <p:cNvPr id="58" name="Shape 58"/>
          <p:cNvSpPr txBox="1"/>
          <p:nvPr/>
        </p:nvSpPr>
        <p:spPr>
          <a:xfrm>
            <a:off x="6086225" y="3570475"/>
            <a:ext cx="2901900" cy="12540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latin typeface="Proxima Nova"/>
                <a:ea typeface="Proxima Nova"/>
                <a:cs typeface="Proxima Nova"/>
                <a:sym typeface="Proxima Nova"/>
              </a:rPr>
              <a:t>Note: If you don’t have audio through your computer, you can connect to the webinar through your phone. Dial (515) 739-1030 and enter access code 577-791-372.</a:t>
            </a:r>
          </a:p>
        </p:txBody>
      </p:sp>
      <p:pic>
        <p:nvPicPr>
          <p:cNvPr id="59" name="Shape 59"/>
          <p:cNvPicPr preferRelativeResize="0"/>
          <p:nvPr/>
        </p:nvPicPr>
        <p:blipFill>
          <a:blip r:embed="rId3">
            <a:alphaModFix/>
          </a:blip>
          <a:stretch>
            <a:fillRect/>
          </a:stretch>
        </p:blipFill>
        <p:spPr>
          <a:xfrm>
            <a:off x="406950" y="3570462"/>
            <a:ext cx="5600700" cy="1133475"/>
          </a:xfrm>
          <a:prstGeom prst="rect">
            <a:avLst/>
          </a:prstGeom>
          <a:noFill/>
          <a:ln>
            <a:noFill/>
          </a:ln>
        </p:spPr>
      </p:pic>
      <p:cxnSp>
        <p:nvCxnSpPr>
          <p:cNvPr id="60" name="Shape 60"/>
          <p:cNvCxnSpPr/>
          <p:nvPr/>
        </p:nvCxnSpPr>
        <p:spPr>
          <a:xfrm>
            <a:off x="3893375" y="2418600"/>
            <a:ext cx="1726500" cy="1962900"/>
          </a:xfrm>
          <a:prstGeom prst="straightConnector1">
            <a:avLst/>
          </a:prstGeom>
          <a:noFill/>
          <a:ln w="28575" cap="flat" cmpd="sng">
            <a:solidFill>
              <a:srgbClr val="FF9900"/>
            </a:solidFill>
            <a:prstDash val="solid"/>
            <a:round/>
            <a:headEnd type="none" w="lg" len="lg"/>
            <a:tailEnd type="triangle" w="lg" len="lg"/>
          </a:ln>
        </p:spPr>
      </p:cxnSp>
      <p:sp>
        <p:nvSpPr>
          <p:cNvPr id="61" name="Shape 61"/>
          <p:cNvSpPr txBox="1"/>
          <p:nvPr/>
        </p:nvSpPr>
        <p:spPr>
          <a:xfrm>
            <a:off x="3215750" y="4000587"/>
            <a:ext cx="545100" cy="151500"/>
          </a:xfrm>
          <a:prstGeom prst="rect">
            <a:avLst/>
          </a:prstGeom>
          <a:solidFill>
            <a:srgbClr val="666666"/>
          </a:solidFill>
          <a:ln>
            <a:noFill/>
          </a:ln>
        </p:spPr>
        <p:txBody>
          <a:bodyPr lIns="91425" tIns="91425" rIns="91425" bIns="91425" anchor="t" anchorCtr="0">
            <a:noAutofit/>
          </a:bodyPr>
          <a:lstStyle/>
          <a:p>
            <a:pPr lvl="0">
              <a:spcBef>
                <a:spcPts val="0"/>
              </a:spcBef>
              <a:buNone/>
            </a:pPr>
            <a:endParaRPr/>
          </a:p>
        </p:txBody>
      </p:sp>
      <p:sp>
        <p:nvSpPr>
          <p:cNvPr id="62" name="Shape 62"/>
          <p:cNvSpPr txBox="1"/>
          <p:nvPr/>
        </p:nvSpPr>
        <p:spPr>
          <a:xfrm>
            <a:off x="5036375" y="2418600"/>
            <a:ext cx="4012200" cy="838800"/>
          </a:xfrm>
          <a:prstGeom prst="rect">
            <a:avLst/>
          </a:prstGeom>
          <a:noFill/>
          <a:ln>
            <a:noFill/>
          </a:ln>
        </p:spPr>
        <p:txBody>
          <a:bodyPr lIns="91425" tIns="91425" rIns="91425" bIns="91425" anchor="t" anchorCtr="0">
            <a:noAutofit/>
          </a:bodyPr>
          <a:lstStyle/>
          <a:p>
            <a:pPr lvl="0" algn="l" rtl="0">
              <a:spcBef>
                <a:spcPts val="0"/>
              </a:spcBef>
              <a:buClr>
                <a:schemeClr val="dk1"/>
              </a:buClr>
              <a:buFont typeface="Arial"/>
              <a:buNone/>
            </a:pPr>
            <a:r>
              <a:rPr lang="en">
                <a:solidFill>
                  <a:schemeClr val="dk1"/>
                </a:solidFill>
                <a:latin typeface="Proxima Nova"/>
                <a:ea typeface="Proxima Nova"/>
                <a:cs typeface="Proxima Nova"/>
                <a:sym typeface="Proxima Nova"/>
              </a:rPr>
              <a:t>Note: </a:t>
            </a:r>
            <a:r>
              <a:rPr lang="en" i="1">
                <a:solidFill>
                  <a:schemeClr val="dk1"/>
                </a:solidFill>
                <a:latin typeface="Proxima Nova"/>
                <a:ea typeface="Proxima Nova"/>
                <a:cs typeface="Proxima Nova"/>
                <a:sym typeface="Proxima Nova"/>
              </a:rPr>
              <a:t>You will probably want some paper and pencil for any calculations that may come up along the way. Calculators are allowed. </a:t>
            </a:r>
            <a:r>
              <a:rPr lang="en">
                <a:solidFill>
                  <a:schemeClr val="dk1"/>
                </a:solidFill>
                <a:latin typeface="Proxima Nova"/>
                <a:ea typeface="Proxima Nova"/>
                <a:cs typeface="Proxima Nova"/>
                <a:sym typeface="Proxima Nova"/>
              </a:rPr>
              <a:t>😊</a:t>
            </a:r>
          </a:p>
          <a:p>
            <a:pPr lv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311700" y="1152475"/>
            <a:ext cx="4301400" cy="2328300"/>
          </a:xfrm>
          <a:prstGeom prst="rect">
            <a:avLst/>
          </a:prstGeom>
          <a:solidFill>
            <a:srgbClr val="FFFFFF"/>
          </a:solidFill>
        </p:spPr>
        <p:txBody>
          <a:bodyPr lIns="91425" tIns="91425" rIns="91425" bIns="91425" anchor="t" anchorCtr="0">
            <a:noAutofit/>
          </a:bodyPr>
          <a:lstStyle/>
          <a:p>
            <a:pPr lvl="0" algn="ctr" rtl="0">
              <a:lnSpc>
                <a:spcPct val="100000"/>
              </a:lnSpc>
              <a:spcBef>
                <a:spcPts val="0"/>
              </a:spcBef>
              <a:spcAft>
                <a:spcPts val="0"/>
              </a:spcAft>
              <a:buNone/>
            </a:pPr>
            <a:r>
              <a:rPr lang="en" sz="4000">
                <a:solidFill>
                  <a:schemeClr val="dk1"/>
                </a:solidFill>
                <a:latin typeface="Proxima Nova"/>
                <a:ea typeface="Proxima Nova"/>
                <a:cs typeface="Proxima Nova"/>
                <a:sym typeface="Proxima Nova"/>
              </a:rPr>
              <a:t> </a:t>
            </a:r>
            <a:r>
              <a:rPr lang="en" sz="4000" i="1" u="sng">
                <a:solidFill>
                  <a:schemeClr val="dk1"/>
                </a:solidFill>
                <a:latin typeface="Proxima Nova"/>
                <a:ea typeface="Proxima Nova"/>
                <a:cs typeface="Proxima Nova"/>
                <a:sym typeface="Proxima Nova"/>
              </a:rPr>
              <a:t>c</a:t>
            </a:r>
            <a:r>
              <a:rPr lang="en" sz="4000" u="sng">
                <a:solidFill>
                  <a:schemeClr val="dk1"/>
                </a:solidFill>
                <a:latin typeface="Proxima Nova"/>
                <a:ea typeface="Proxima Nova"/>
                <a:cs typeface="Proxima Nova"/>
                <a:sym typeface="Proxima Nova"/>
              </a:rPr>
              <a:t> = 1.5</a:t>
            </a:r>
            <a:r>
              <a:rPr lang="en" sz="4000" i="1" u="sng">
                <a:solidFill>
                  <a:schemeClr val="dk1"/>
                </a:solidFill>
                <a:latin typeface="Proxima Nova"/>
                <a:ea typeface="Proxima Nova"/>
                <a:cs typeface="Proxima Nova"/>
                <a:sym typeface="Proxima Nova"/>
              </a:rPr>
              <a:t>m</a:t>
            </a:r>
            <a:r>
              <a:rPr lang="en" sz="4000" u="sng">
                <a:solidFill>
                  <a:schemeClr val="dk1"/>
                </a:solidFill>
                <a:latin typeface="Proxima Nova"/>
                <a:ea typeface="Proxima Nova"/>
                <a:cs typeface="Proxima Nova"/>
                <a:sym typeface="Proxima Nova"/>
              </a:rPr>
              <a:t> + 3</a:t>
            </a:r>
          </a:p>
          <a:p>
            <a:pPr lvl="0" algn="l" rtl="0">
              <a:lnSpc>
                <a:spcPct val="100000"/>
              </a:lnSpc>
              <a:spcBef>
                <a:spcPts val="0"/>
              </a:spcBef>
              <a:spcAft>
                <a:spcPts val="0"/>
              </a:spcAft>
              <a:buNone/>
            </a:pPr>
            <a:endParaRPr sz="1200" i="1">
              <a:solidFill>
                <a:schemeClr val="dk1"/>
              </a:solidFill>
              <a:latin typeface="Proxima Nova"/>
              <a:ea typeface="Proxima Nova"/>
              <a:cs typeface="Proxima Nova"/>
              <a:sym typeface="Proxima Nova"/>
            </a:endParaRPr>
          </a:p>
          <a:p>
            <a:pPr lvl="0" algn="ctr" rtl="0">
              <a:lnSpc>
                <a:spcPct val="100000"/>
              </a:lnSpc>
              <a:spcBef>
                <a:spcPts val="0"/>
              </a:spcBef>
              <a:spcAft>
                <a:spcPts val="0"/>
              </a:spcAft>
              <a:buNone/>
            </a:pPr>
            <a:r>
              <a:rPr lang="en" sz="3000" i="1">
                <a:solidFill>
                  <a:schemeClr val="dk1"/>
                </a:solidFill>
                <a:latin typeface="Proxima Nova"/>
                <a:ea typeface="Proxima Nova"/>
                <a:cs typeface="Proxima Nova"/>
                <a:sym typeface="Proxima Nova"/>
              </a:rPr>
              <a:t>c</a:t>
            </a:r>
            <a:r>
              <a:rPr lang="en" sz="3000">
                <a:solidFill>
                  <a:schemeClr val="dk1"/>
                </a:solidFill>
                <a:latin typeface="Proxima Nova"/>
                <a:ea typeface="Proxima Nova"/>
                <a:cs typeface="Proxima Nova"/>
                <a:sym typeface="Proxima Nova"/>
              </a:rPr>
              <a:t> = 1.5(6) + 3</a:t>
            </a:r>
          </a:p>
          <a:p>
            <a:pPr lvl="0" algn="ctr" rtl="0">
              <a:lnSpc>
                <a:spcPct val="100000"/>
              </a:lnSpc>
              <a:spcBef>
                <a:spcPts val="0"/>
              </a:spcBef>
              <a:spcAft>
                <a:spcPts val="0"/>
              </a:spcAft>
              <a:buNone/>
            </a:pPr>
            <a:r>
              <a:rPr lang="en" sz="3000" i="1">
                <a:solidFill>
                  <a:schemeClr val="dk1"/>
                </a:solidFill>
                <a:latin typeface="Proxima Nova"/>
                <a:ea typeface="Proxima Nova"/>
                <a:cs typeface="Proxima Nova"/>
                <a:sym typeface="Proxima Nova"/>
              </a:rPr>
              <a:t>c = 9 + 3</a:t>
            </a:r>
          </a:p>
          <a:p>
            <a:pPr lvl="0" algn="ctr" rtl="0">
              <a:lnSpc>
                <a:spcPct val="100000"/>
              </a:lnSpc>
              <a:spcBef>
                <a:spcPts val="0"/>
              </a:spcBef>
              <a:spcAft>
                <a:spcPts val="0"/>
              </a:spcAft>
              <a:buClr>
                <a:schemeClr val="dk1"/>
              </a:buClr>
              <a:buSzPct val="36666"/>
              <a:buFont typeface="Arial"/>
              <a:buNone/>
            </a:pPr>
            <a:r>
              <a:rPr lang="en" sz="3000" i="1">
                <a:solidFill>
                  <a:schemeClr val="dk1"/>
                </a:solidFill>
                <a:latin typeface="Proxima Nova"/>
                <a:ea typeface="Proxima Nova"/>
                <a:cs typeface="Proxima Nova"/>
                <a:sym typeface="Proxima Nova"/>
              </a:rPr>
              <a:t>c</a:t>
            </a:r>
            <a:r>
              <a:rPr lang="en" sz="3000">
                <a:solidFill>
                  <a:schemeClr val="dk1"/>
                </a:solidFill>
                <a:latin typeface="Proxima Nova"/>
                <a:ea typeface="Proxima Nova"/>
                <a:cs typeface="Proxima Nova"/>
                <a:sym typeface="Proxima Nova"/>
              </a:rPr>
              <a:t> = 12</a:t>
            </a:r>
          </a:p>
        </p:txBody>
      </p:sp>
      <p:sp>
        <p:nvSpPr>
          <p:cNvPr id="131" name="Shape 131"/>
          <p:cNvSpPr txBox="1">
            <a:spLocks noGrp="1"/>
          </p:cNvSpPr>
          <p:nvPr>
            <p:ph type="body" idx="2"/>
          </p:nvPr>
        </p:nvSpPr>
        <p:spPr>
          <a:xfrm>
            <a:off x="4613100" y="1152475"/>
            <a:ext cx="4219200" cy="23283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4000" u="sng">
                <a:solidFill>
                  <a:schemeClr val="dk1"/>
                </a:solidFill>
                <a:latin typeface="Proxima Nova"/>
                <a:ea typeface="Proxima Nova"/>
                <a:cs typeface="Proxima Nova"/>
                <a:sym typeface="Proxima Nova"/>
              </a:rPr>
              <a:t>c(</a:t>
            </a:r>
            <a:r>
              <a:rPr lang="en" sz="4000" i="1" u="sng">
                <a:solidFill>
                  <a:schemeClr val="dk1"/>
                </a:solidFill>
                <a:latin typeface="Proxima Nova"/>
                <a:ea typeface="Proxima Nova"/>
                <a:cs typeface="Proxima Nova"/>
                <a:sym typeface="Proxima Nova"/>
              </a:rPr>
              <a:t>m</a:t>
            </a:r>
            <a:r>
              <a:rPr lang="en" sz="4000" u="sng">
                <a:solidFill>
                  <a:schemeClr val="dk1"/>
                </a:solidFill>
                <a:latin typeface="Proxima Nova"/>
                <a:ea typeface="Proxima Nova"/>
                <a:cs typeface="Proxima Nova"/>
                <a:sym typeface="Proxima Nova"/>
              </a:rPr>
              <a:t>) = 1.5</a:t>
            </a:r>
            <a:r>
              <a:rPr lang="en" sz="4000" i="1" u="sng">
                <a:solidFill>
                  <a:schemeClr val="dk1"/>
                </a:solidFill>
                <a:latin typeface="Proxima Nova"/>
                <a:ea typeface="Proxima Nova"/>
                <a:cs typeface="Proxima Nova"/>
                <a:sym typeface="Proxima Nova"/>
              </a:rPr>
              <a:t>m</a:t>
            </a:r>
            <a:r>
              <a:rPr lang="en" sz="4000" u="sng">
                <a:solidFill>
                  <a:schemeClr val="dk1"/>
                </a:solidFill>
                <a:latin typeface="Proxima Nova"/>
                <a:ea typeface="Proxima Nova"/>
                <a:cs typeface="Proxima Nova"/>
                <a:sym typeface="Proxima Nova"/>
              </a:rPr>
              <a:t> + 3</a:t>
            </a:r>
          </a:p>
          <a:p>
            <a:pPr lvl="0" algn="ctr" rtl="0">
              <a:spcBef>
                <a:spcPts val="0"/>
              </a:spcBef>
              <a:spcAft>
                <a:spcPts val="0"/>
              </a:spcAft>
              <a:buNone/>
            </a:pPr>
            <a:endParaRPr sz="1200">
              <a:solidFill>
                <a:schemeClr val="dk1"/>
              </a:solidFill>
              <a:latin typeface="Proxima Nova"/>
              <a:ea typeface="Proxima Nova"/>
              <a:cs typeface="Proxima Nova"/>
              <a:sym typeface="Proxima Nova"/>
            </a:endParaRPr>
          </a:p>
          <a:p>
            <a:pPr lvl="0" algn="ctr" rtl="0">
              <a:spcBef>
                <a:spcPts val="0"/>
              </a:spcBef>
              <a:spcAft>
                <a:spcPts val="0"/>
              </a:spcAft>
              <a:buNone/>
            </a:pPr>
            <a:r>
              <a:rPr lang="en" sz="3000">
                <a:solidFill>
                  <a:schemeClr val="dk1"/>
                </a:solidFill>
                <a:latin typeface="Proxima Nova"/>
                <a:ea typeface="Proxima Nova"/>
                <a:cs typeface="Proxima Nova"/>
                <a:sym typeface="Proxima Nova"/>
              </a:rPr>
              <a:t>c(6) = 1.5(6) + 3</a:t>
            </a:r>
          </a:p>
          <a:p>
            <a:pPr lvl="0" algn="ctr">
              <a:spcBef>
                <a:spcPts val="0"/>
              </a:spcBef>
              <a:spcAft>
                <a:spcPts val="0"/>
              </a:spcAft>
              <a:buNone/>
            </a:pPr>
            <a:r>
              <a:rPr lang="en" sz="3000">
                <a:solidFill>
                  <a:schemeClr val="dk1"/>
                </a:solidFill>
                <a:latin typeface="Proxima Nova"/>
                <a:ea typeface="Proxima Nova"/>
                <a:cs typeface="Proxima Nova"/>
                <a:sym typeface="Proxima Nova"/>
              </a:rPr>
              <a:t>c(6) = 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343275"/>
            <a:ext cx="4494300" cy="19620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latin typeface="Proxima Nova"/>
                <a:ea typeface="Proxima Nova"/>
                <a:cs typeface="Proxima Nova"/>
                <a:sym typeface="Proxima Nova"/>
              </a:rPr>
              <a:t>Four friends used the same taxi service to meet at a restaurant for dinner. When they arrived at the restaurant, they compared their cab fare and tried to figure out a rule that the taxi company used to calculate cost. </a:t>
            </a:r>
          </a:p>
          <a:p>
            <a:pPr lvl="0" rtl="0">
              <a:spcBef>
                <a:spcPts val="0"/>
              </a:spcBef>
              <a:spcAft>
                <a:spcPts val="500"/>
              </a:spcAft>
              <a:buClr>
                <a:schemeClr val="dk1"/>
              </a:buClr>
              <a:buSzPct val="61111"/>
              <a:buFont typeface="Arial"/>
              <a:buNone/>
            </a:pPr>
            <a:endParaRPr sz="1800">
              <a:solidFill>
                <a:schemeClr val="accent5"/>
              </a:solidFill>
              <a:latin typeface="Proxima Nova"/>
              <a:ea typeface="Proxima Nova"/>
              <a:cs typeface="Proxima Nova"/>
              <a:sym typeface="Proxima Nova"/>
            </a:endParaRPr>
          </a:p>
        </p:txBody>
      </p:sp>
      <p:graphicFrame>
        <p:nvGraphicFramePr>
          <p:cNvPr id="137" name="Shape 137"/>
          <p:cNvGraphicFramePr/>
          <p:nvPr/>
        </p:nvGraphicFramePr>
        <p:xfrm>
          <a:off x="4806125" y="343112"/>
          <a:ext cx="4041925" cy="2194410"/>
        </p:xfrm>
        <a:graphic>
          <a:graphicData uri="http://schemas.openxmlformats.org/drawingml/2006/table">
            <a:tbl>
              <a:tblPr>
                <a:noFill/>
                <a:tableStyleId>{BA899ADF-1AD6-437E-9004-49D5770FFF05}</a:tableStyleId>
              </a:tblPr>
              <a:tblGrid>
                <a:gridCol w="1857700"/>
                <a:gridCol w="1189900"/>
                <a:gridCol w="994325"/>
              </a:tblGrid>
              <a:tr h="322950">
                <a:tc>
                  <a:txBody>
                    <a:bodyPr/>
                    <a:lstStyle/>
                    <a:p>
                      <a:pPr lvl="0" algn="ctr" rtl="0">
                        <a:spcBef>
                          <a:spcPts val="0"/>
                        </a:spcBef>
                        <a:buNone/>
                      </a:pPr>
                      <a:r>
                        <a:rPr lang="en" b="1">
                          <a:latin typeface="Proxima Nova"/>
                          <a:ea typeface="Proxima Nova"/>
                          <a:cs typeface="Proxima Nova"/>
                          <a:sym typeface="Proxima Nova"/>
                        </a:rPr>
                        <a:t>Passenger</a:t>
                      </a:r>
                    </a:p>
                  </a:txBody>
                  <a:tcPr marL="91425" marR="91425" marT="91425" marB="91425">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 b="1">
                          <a:latin typeface="Proxima Nova"/>
                          <a:ea typeface="Proxima Nova"/>
                          <a:cs typeface="Proxima Nova"/>
                          <a:sym typeface="Proxima Nova"/>
                        </a:rPr>
                        <a:t>Distance </a:t>
                      </a:r>
                      <a:r>
                        <a:rPr lang="en" b="1">
                          <a:solidFill>
                            <a:schemeClr val="dk1"/>
                          </a:solidFill>
                          <a:latin typeface="Proxima Nova"/>
                          <a:ea typeface="Proxima Nova"/>
                          <a:cs typeface="Proxima Nova"/>
                          <a:sym typeface="Proxima Nova"/>
                        </a:rPr>
                        <a:t>(in miles)</a:t>
                      </a:r>
                    </a:p>
                  </a:txBody>
                  <a:tcPr marL="91425" marR="91425" marT="91425" marB="91425">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 b="1">
                          <a:latin typeface="Proxima Nova"/>
                          <a:ea typeface="Proxima Nova"/>
                          <a:cs typeface="Proxima Nova"/>
                          <a:sym typeface="Proxima Nova"/>
                        </a:rPr>
                        <a:t>Cost</a:t>
                      </a:r>
                    </a:p>
                  </a:txBody>
                  <a:tcPr marL="91425" marR="91425" marT="91425" marB="91425">
                    <a:lnB w="9525" cap="flat" cmpd="sng">
                      <a:solidFill>
                        <a:srgbClr val="000000"/>
                      </a:solidFill>
                      <a:prstDash val="solid"/>
                      <a:round/>
                      <a:headEnd type="none" w="med" len="med"/>
                      <a:tailEnd type="none" w="med" len="med"/>
                    </a:lnB>
                  </a:tcPr>
                </a:tc>
              </a:tr>
              <a:tr h="322950">
                <a:tc>
                  <a:txBody>
                    <a:bodyPr/>
                    <a:lstStyle/>
                    <a:p>
                      <a:pPr lvl="0" algn="ctr" rtl="0">
                        <a:spcBef>
                          <a:spcPts val="0"/>
                        </a:spcBef>
                        <a:buNone/>
                      </a:pPr>
                      <a:r>
                        <a:rPr lang="en">
                          <a:latin typeface="Proxima Nova"/>
                          <a:ea typeface="Proxima Nova"/>
                          <a:cs typeface="Proxima Nova"/>
                          <a:sym typeface="Proxima Nova"/>
                        </a:rPr>
                        <a:t>Denise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$4.50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322950">
                <a:tc>
                  <a:txBody>
                    <a:bodyPr/>
                    <a:lstStyle/>
                    <a:p>
                      <a:pPr lvl="0" algn="ctr" rtl="0">
                        <a:spcBef>
                          <a:spcPts val="0"/>
                        </a:spcBef>
                        <a:buNone/>
                      </a:pPr>
                      <a:r>
                        <a:rPr lang="en">
                          <a:latin typeface="Proxima Nova"/>
                          <a:ea typeface="Proxima Nova"/>
                          <a:cs typeface="Proxima Nova"/>
                          <a:sym typeface="Proxima Nova"/>
                        </a:rPr>
                        <a:t>Mark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6</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$12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322950">
                <a:tc>
                  <a:txBody>
                    <a:bodyPr/>
                    <a:lstStyle/>
                    <a:p>
                      <a:pPr lvl="0" algn="ctr" rtl="0">
                        <a:spcBef>
                          <a:spcPts val="0"/>
                        </a:spcBef>
                        <a:buNone/>
                      </a:pPr>
                      <a:r>
                        <a:rPr lang="en">
                          <a:latin typeface="Proxima Nova"/>
                          <a:ea typeface="Proxima Nova"/>
                          <a:cs typeface="Proxima Nova"/>
                          <a:sym typeface="Proxima Nova"/>
                        </a:rPr>
                        <a:t>Solange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$7.50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322950">
                <a:tc>
                  <a:txBody>
                    <a:bodyPr/>
                    <a:lstStyle/>
                    <a:p>
                      <a:pPr lvl="0" algn="ctr" rtl="0">
                        <a:spcBef>
                          <a:spcPts val="0"/>
                        </a:spcBef>
                        <a:buNone/>
                      </a:pPr>
                      <a:r>
                        <a:rPr lang="en">
                          <a:latin typeface="Proxima Nova"/>
                          <a:ea typeface="Proxima Nova"/>
                          <a:cs typeface="Proxima Nova"/>
                          <a:sym typeface="Proxima Nova"/>
                        </a:rPr>
                        <a:t>Kate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8</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$15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bl>
          </a:graphicData>
        </a:graphic>
      </p:graphicFrame>
      <p:sp>
        <p:nvSpPr>
          <p:cNvPr id="138" name="Shape 138"/>
          <p:cNvSpPr txBox="1">
            <a:spLocks noGrp="1"/>
          </p:cNvSpPr>
          <p:nvPr>
            <p:ph type="body" idx="1"/>
          </p:nvPr>
        </p:nvSpPr>
        <p:spPr>
          <a:xfrm>
            <a:off x="311700" y="2857800"/>
            <a:ext cx="2436000" cy="17418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2000" b="1">
                <a:solidFill>
                  <a:schemeClr val="dk1"/>
                </a:solidFill>
                <a:latin typeface="Proxima Nova"/>
                <a:ea typeface="Proxima Nova"/>
                <a:cs typeface="Proxima Nova"/>
                <a:sym typeface="Proxima Nova"/>
              </a:rPr>
              <a:t>Which statement is true about the cab fare?</a:t>
            </a:r>
          </a:p>
          <a:p>
            <a:pPr lvl="0" algn="ctr" rtl="0">
              <a:lnSpc>
                <a:spcPct val="100000"/>
              </a:lnSpc>
              <a:spcBef>
                <a:spcPts val="0"/>
              </a:spcBef>
              <a:spcAft>
                <a:spcPts val="0"/>
              </a:spcAft>
              <a:buNone/>
            </a:pPr>
            <a:endParaRPr sz="2000" b="1">
              <a:solidFill>
                <a:srgbClr val="000000"/>
              </a:solidFill>
              <a:latin typeface="Proxima Nova"/>
              <a:ea typeface="Proxima Nova"/>
              <a:cs typeface="Proxima Nova"/>
              <a:sym typeface="Proxima Nova"/>
            </a:endParaRPr>
          </a:p>
          <a:p>
            <a:pPr lvl="0" rtl="0">
              <a:spcBef>
                <a:spcPts val="0"/>
              </a:spcBef>
              <a:buNone/>
            </a:pPr>
            <a:endParaRPr sz="2400" b="1">
              <a:latin typeface="Proxima Nova"/>
              <a:ea typeface="Proxima Nova"/>
              <a:cs typeface="Proxima Nova"/>
              <a:sym typeface="Proxima Nova"/>
            </a:endParaRPr>
          </a:p>
        </p:txBody>
      </p:sp>
      <p:sp>
        <p:nvSpPr>
          <p:cNvPr id="139" name="Shape 139"/>
          <p:cNvSpPr txBox="1">
            <a:spLocks noGrp="1"/>
          </p:cNvSpPr>
          <p:nvPr>
            <p:ph type="body" idx="1"/>
          </p:nvPr>
        </p:nvSpPr>
        <p:spPr>
          <a:xfrm>
            <a:off x="3078025" y="2857800"/>
            <a:ext cx="5754300" cy="20121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457200" lvl="0" indent="-228600" rtl="0">
              <a:spcBef>
                <a:spcPts val="0"/>
              </a:spcBef>
              <a:spcAft>
                <a:spcPts val="0"/>
              </a:spcAft>
              <a:buClr>
                <a:schemeClr val="dk1"/>
              </a:buClr>
              <a:buFont typeface="Proxima Nova"/>
              <a:buAutoNum type="alphaUcPeriod"/>
            </a:pPr>
            <a:r>
              <a:rPr lang="en" dirty="0">
                <a:solidFill>
                  <a:schemeClr val="dk1"/>
                </a:solidFill>
                <a:latin typeface="Proxima Nova"/>
                <a:ea typeface="Proxima Nova"/>
                <a:cs typeface="Proxima Nova"/>
                <a:sym typeface="Proxima Nova"/>
              </a:rPr>
              <a:t>The ride costs $4.50 for each mile.</a:t>
            </a:r>
          </a:p>
          <a:p>
            <a:pPr marL="457200" lvl="0" indent="-228600" rtl="0">
              <a:spcBef>
                <a:spcPts val="0"/>
              </a:spcBef>
              <a:spcAft>
                <a:spcPts val="0"/>
              </a:spcAft>
              <a:buClr>
                <a:schemeClr val="dk1"/>
              </a:buClr>
              <a:buFont typeface="Proxima Nova"/>
              <a:buAutoNum type="alphaUcPeriod"/>
            </a:pPr>
            <a:r>
              <a:rPr lang="en" dirty="0">
                <a:solidFill>
                  <a:schemeClr val="dk1"/>
                </a:solidFill>
                <a:latin typeface="Proxima Nova"/>
                <a:ea typeface="Proxima Nova"/>
                <a:cs typeface="Proxima Nova"/>
                <a:sym typeface="Proxima Nova"/>
              </a:rPr>
              <a:t>The ride costs $3.00 for each mile driven plus $1.50</a:t>
            </a:r>
          </a:p>
          <a:p>
            <a:pPr marL="457200" lvl="0" indent="-228600" rtl="0">
              <a:spcBef>
                <a:spcPts val="0"/>
              </a:spcBef>
              <a:spcAft>
                <a:spcPts val="0"/>
              </a:spcAft>
              <a:buClr>
                <a:schemeClr val="dk1"/>
              </a:buClr>
              <a:buFont typeface="Proxima Nova"/>
              <a:buAutoNum type="alphaUcPeriod"/>
            </a:pPr>
            <a:r>
              <a:rPr lang="en" dirty="0">
                <a:solidFill>
                  <a:schemeClr val="dk1"/>
                </a:solidFill>
                <a:latin typeface="Proxima Nova"/>
                <a:ea typeface="Proxima Nova"/>
                <a:cs typeface="Proxima Nova"/>
                <a:sym typeface="Proxima Nova"/>
              </a:rPr>
              <a:t>For each 10 miles driven, the cab ride costs $18.00</a:t>
            </a:r>
          </a:p>
          <a:p>
            <a:pPr marL="457200" lvl="0" indent="-228600" rtl="0">
              <a:spcBef>
                <a:spcPts val="0"/>
              </a:spcBef>
              <a:spcAft>
                <a:spcPts val="0"/>
              </a:spcAft>
              <a:buClr>
                <a:schemeClr val="dk1"/>
              </a:buClr>
              <a:buFont typeface="Proxima Nova"/>
              <a:buAutoNum type="alphaUcPeriod"/>
            </a:pPr>
            <a:r>
              <a:rPr lang="en" dirty="0">
                <a:solidFill>
                  <a:schemeClr val="dk1"/>
                </a:solidFill>
                <a:latin typeface="Proxima Nova"/>
                <a:ea typeface="Proxima Nova"/>
                <a:cs typeface="Proxima Nova"/>
                <a:sym typeface="Proxima Nova"/>
              </a:rPr>
              <a:t>The ride costs $1.50 for each mile plus a flat fee of $3.00</a:t>
            </a:r>
          </a:p>
          <a:p>
            <a:pPr lvl="0" rtl="0">
              <a:spcBef>
                <a:spcPts val="0"/>
              </a:spcBef>
              <a:buNone/>
            </a:pPr>
            <a:endParaRPr b="1" i="1" dirty="0">
              <a:solidFill>
                <a:srgbClr val="000000"/>
              </a:solidFill>
              <a:latin typeface="Proxima Nova"/>
              <a:ea typeface="Proxima Nova"/>
              <a:cs typeface="Proxima Nova"/>
              <a:sym typeface="Proxima Nova"/>
            </a:endParaRPr>
          </a:p>
        </p:txBody>
      </p:sp>
      <p:sp>
        <p:nvSpPr>
          <p:cNvPr id="140" name="Shape 140"/>
          <p:cNvSpPr/>
          <p:nvPr/>
        </p:nvSpPr>
        <p:spPr>
          <a:xfrm>
            <a:off x="4403800" y="4599600"/>
            <a:ext cx="703500" cy="168300"/>
          </a:xfrm>
          <a:prstGeom prst="left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343275"/>
            <a:ext cx="4494300" cy="23100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latin typeface="Proxima Nova"/>
                <a:ea typeface="Proxima Nova"/>
                <a:cs typeface="Proxima Nova"/>
                <a:sym typeface="Proxima Nova"/>
              </a:rPr>
              <a:t>Four friends used the same taxi service to meet at a restaurant for dinner. When they arrived at the restaurant, they compared their cab fare and figured out they could calculate the cost of a ride using the following function: </a:t>
            </a:r>
            <a:r>
              <a:rPr lang="en" sz="1800" i="1">
                <a:latin typeface="Proxima Nova"/>
                <a:ea typeface="Proxima Nova"/>
                <a:cs typeface="Proxima Nova"/>
                <a:sym typeface="Proxima Nova"/>
              </a:rPr>
              <a:t>C </a:t>
            </a:r>
            <a:r>
              <a:rPr lang="en" sz="1800">
                <a:latin typeface="Proxima Nova"/>
                <a:ea typeface="Proxima Nova"/>
                <a:cs typeface="Proxima Nova"/>
                <a:sym typeface="Proxima Nova"/>
              </a:rPr>
              <a:t>= 1.5</a:t>
            </a:r>
            <a:r>
              <a:rPr lang="en" sz="1800" i="1">
                <a:latin typeface="Proxima Nova"/>
                <a:ea typeface="Proxima Nova"/>
                <a:cs typeface="Proxima Nova"/>
                <a:sym typeface="Proxima Nova"/>
              </a:rPr>
              <a:t>m </a:t>
            </a:r>
            <a:r>
              <a:rPr lang="en" sz="1800">
                <a:latin typeface="Proxima Nova"/>
                <a:ea typeface="Proxima Nova"/>
                <a:cs typeface="Proxima Nova"/>
                <a:sym typeface="Proxima Nova"/>
              </a:rPr>
              <a:t>+ 3, where </a:t>
            </a:r>
            <a:r>
              <a:rPr lang="en" sz="1800" i="1">
                <a:latin typeface="Proxima Nova"/>
                <a:ea typeface="Proxima Nova"/>
                <a:cs typeface="Proxima Nova"/>
                <a:sym typeface="Proxima Nova"/>
              </a:rPr>
              <a:t>m</a:t>
            </a:r>
            <a:r>
              <a:rPr lang="en" sz="1800">
                <a:latin typeface="Proxima Nova"/>
                <a:ea typeface="Proxima Nova"/>
                <a:cs typeface="Proxima Nova"/>
                <a:sym typeface="Proxima Nova"/>
              </a:rPr>
              <a:t> is the number of miles traveled and </a:t>
            </a:r>
            <a:r>
              <a:rPr lang="en" sz="1800" i="1">
                <a:latin typeface="Proxima Nova"/>
                <a:ea typeface="Proxima Nova"/>
                <a:cs typeface="Proxima Nova"/>
                <a:sym typeface="Proxima Nova"/>
              </a:rPr>
              <a:t>C</a:t>
            </a:r>
            <a:r>
              <a:rPr lang="en" sz="1800">
                <a:latin typeface="Proxima Nova"/>
                <a:ea typeface="Proxima Nova"/>
                <a:cs typeface="Proxima Nova"/>
                <a:sym typeface="Proxima Nova"/>
              </a:rPr>
              <a:t> is the cost of the ride. </a:t>
            </a:r>
          </a:p>
        </p:txBody>
      </p:sp>
      <p:graphicFrame>
        <p:nvGraphicFramePr>
          <p:cNvPr id="146" name="Shape 146"/>
          <p:cNvGraphicFramePr/>
          <p:nvPr/>
        </p:nvGraphicFramePr>
        <p:xfrm>
          <a:off x="4806000" y="343262"/>
          <a:ext cx="4041925" cy="2194410"/>
        </p:xfrm>
        <a:graphic>
          <a:graphicData uri="http://schemas.openxmlformats.org/drawingml/2006/table">
            <a:tbl>
              <a:tblPr>
                <a:noFill/>
                <a:tableStyleId>{BA899ADF-1AD6-437E-9004-49D5770FFF05}</a:tableStyleId>
              </a:tblPr>
              <a:tblGrid>
                <a:gridCol w="1857700"/>
                <a:gridCol w="1189900"/>
                <a:gridCol w="994325"/>
              </a:tblGrid>
              <a:tr h="322950">
                <a:tc>
                  <a:txBody>
                    <a:bodyPr/>
                    <a:lstStyle/>
                    <a:p>
                      <a:pPr lvl="0" algn="ctr" rtl="0">
                        <a:spcBef>
                          <a:spcPts val="0"/>
                        </a:spcBef>
                        <a:buNone/>
                      </a:pPr>
                      <a:r>
                        <a:rPr lang="en" b="1">
                          <a:latin typeface="Proxima Nova"/>
                          <a:ea typeface="Proxima Nova"/>
                          <a:cs typeface="Proxima Nova"/>
                          <a:sym typeface="Proxima Nova"/>
                        </a:rPr>
                        <a:t>Passenger</a:t>
                      </a:r>
                    </a:p>
                  </a:txBody>
                  <a:tcPr marL="91425" marR="91425" marT="91425" marB="91425">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 b="1">
                          <a:latin typeface="Proxima Nova"/>
                          <a:ea typeface="Proxima Nova"/>
                          <a:cs typeface="Proxima Nova"/>
                          <a:sym typeface="Proxima Nova"/>
                        </a:rPr>
                        <a:t>Distance </a:t>
                      </a:r>
                      <a:r>
                        <a:rPr lang="en" b="1">
                          <a:solidFill>
                            <a:schemeClr val="dk1"/>
                          </a:solidFill>
                          <a:latin typeface="Proxima Nova"/>
                          <a:ea typeface="Proxima Nova"/>
                          <a:cs typeface="Proxima Nova"/>
                          <a:sym typeface="Proxima Nova"/>
                        </a:rPr>
                        <a:t>(in miles)</a:t>
                      </a:r>
                    </a:p>
                  </a:txBody>
                  <a:tcPr marL="91425" marR="91425" marT="91425" marB="91425">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 b="1">
                          <a:latin typeface="Proxima Nova"/>
                          <a:ea typeface="Proxima Nova"/>
                          <a:cs typeface="Proxima Nova"/>
                          <a:sym typeface="Proxima Nova"/>
                        </a:rPr>
                        <a:t>Cost</a:t>
                      </a:r>
                    </a:p>
                  </a:txBody>
                  <a:tcPr marL="91425" marR="91425" marT="91425" marB="91425">
                    <a:lnB w="9525" cap="flat" cmpd="sng">
                      <a:solidFill>
                        <a:srgbClr val="000000"/>
                      </a:solidFill>
                      <a:prstDash val="solid"/>
                      <a:round/>
                      <a:headEnd type="none" w="med" len="med"/>
                      <a:tailEnd type="none" w="med" len="med"/>
                    </a:lnB>
                  </a:tcPr>
                </a:tc>
              </a:tr>
              <a:tr h="322950">
                <a:tc>
                  <a:txBody>
                    <a:bodyPr/>
                    <a:lstStyle/>
                    <a:p>
                      <a:pPr lvl="0" algn="ctr" rtl="0">
                        <a:spcBef>
                          <a:spcPts val="0"/>
                        </a:spcBef>
                        <a:buNone/>
                      </a:pPr>
                      <a:r>
                        <a:rPr lang="en">
                          <a:latin typeface="Proxima Nova"/>
                          <a:ea typeface="Proxima Nova"/>
                          <a:cs typeface="Proxima Nova"/>
                          <a:sym typeface="Proxima Nova"/>
                        </a:rPr>
                        <a:t>Denise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$4.50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322950">
                <a:tc>
                  <a:txBody>
                    <a:bodyPr/>
                    <a:lstStyle/>
                    <a:p>
                      <a:pPr lvl="0" algn="ctr" rtl="0">
                        <a:spcBef>
                          <a:spcPts val="0"/>
                        </a:spcBef>
                        <a:buNone/>
                      </a:pPr>
                      <a:r>
                        <a:rPr lang="en">
                          <a:latin typeface="Proxima Nova"/>
                          <a:ea typeface="Proxima Nova"/>
                          <a:cs typeface="Proxima Nova"/>
                          <a:sym typeface="Proxima Nova"/>
                        </a:rPr>
                        <a:t>Mark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6</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$12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322950">
                <a:tc>
                  <a:txBody>
                    <a:bodyPr/>
                    <a:lstStyle/>
                    <a:p>
                      <a:pPr lvl="0" algn="ctr" rtl="0">
                        <a:spcBef>
                          <a:spcPts val="0"/>
                        </a:spcBef>
                        <a:buNone/>
                      </a:pPr>
                      <a:r>
                        <a:rPr lang="en">
                          <a:latin typeface="Proxima Nova"/>
                          <a:ea typeface="Proxima Nova"/>
                          <a:cs typeface="Proxima Nova"/>
                          <a:sym typeface="Proxima Nova"/>
                        </a:rPr>
                        <a:t>Solange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$7.50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322950">
                <a:tc>
                  <a:txBody>
                    <a:bodyPr/>
                    <a:lstStyle/>
                    <a:p>
                      <a:pPr lvl="0" algn="ctr" rtl="0">
                        <a:spcBef>
                          <a:spcPts val="0"/>
                        </a:spcBef>
                        <a:buNone/>
                      </a:pPr>
                      <a:r>
                        <a:rPr lang="en">
                          <a:latin typeface="Proxima Nova"/>
                          <a:ea typeface="Proxima Nova"/>
                          <a:cs typeface="Proxima Nova"/>
                          <a:sym typeface="Proxima Nova"/>
                        </a:rPr>
                        <a:t>Kate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8</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$15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bl>
          </a:graphicData>
        </a:graphic>
      </p:graphicFrame>
      <p:sp>
        <p:nvSpPr>
          <p:cNvPr id="147" name="Shape 147"/>
          <p:cNvSpPr txBox="1">
            <a:spLocks noGrp="1"/>
          </p:cNvSpPr>
          <p:nvPr>
            <p:ph type="body" idx="1"/>
          </p:nvPr>
        </p:nvSpPr>
        <p:spPr>
          <a:xfrm>
            <a:off x="3078025" y="2857800"/>
            <a:ext cx="5754300" cy="13083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l" rtl="0">
              <a:lnSpc>
                <a:spcPct val="100000"/>
              </a:lnSpc>
              <a:spcBef>
                <a:spcPts val="0"/>
              </a:spcBef>
              <a:spcAft>
                <a:spcPts val="0"/>
              </a:spcAft>
              <a:buNone/>
            </a:pPr>
            <a:r>
              <a:rPr lang="en">
                <a:solidFill>
                  <a:schemeClr val="dk1"/>
                </a:solidFill>
                <a:latin typeface="Proxima Nova"/>
                <a:ea typeface="Proxima Nova"/>
                <a:cs typeface="Proxima Nova"/>
                <a:sym typeface="Proxima Nova"/>
              </a:rPr>
              <a:t>Halfway through the meal, the group’s friend, Isabel, arrives. Isabel who also used the same taxi service, paid $22.50 for the ride. What distance did she travel?</a:t>
            </a:r>
          </a:p>
          <a:p>
            <a:pPr lvl="0" rtl="0">
              <a:spcBef>
                <a:spcPts val="0"/>
              </a:spcBef>
              <a:buNone/>
            </a:pPr>
            <a:endParaRPr>
              <a:solidFill>
                <a:schemeClr val="dk1"/>
              </a:solidFill>
              <a:latin typeface="Proxima Nova"/>
              <a:ea typeface="Proxima Nova"/>
              <a:cs typeface="Proxima Nova"/>
              <a:sym typeface="Proxima Nova"/>
            </a:endParaRPr>
          </a:p>
          <a:p>
            <a:pPr lvl="0" rtl="0">
              <a:spcBef>
                <a:spcPts val="0"/>
              </a:spcBef>
              <a:buNone/>
            </a:pPr>
            <a:endParaRPr b="1" i="1">
              <a:solidFill>
                <a:srgbClr val="000000"/>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427025" y="1295125"/>
            <a:ext cx="3498900" cy="7101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l" rtl="0">
              <a:spcBef>
                <a:spcPts val="0"/>
              </a:spcBef>
              <a:buNone/>
            </a:pPr>
            <a:r>
              <a:rPr lang="en" sz="1700">
                <a:solidFill>
                  <a:srgbClr val="000000"/>
                </a:solidFill>
                <a:latin typeface="Proxima Nova"/>
                <a:ea typeface="Proxima Nova"/>
                <a:cs typeface="Proxima Nova"/>
                <a:sym typeface="Proxima Nova"/>
              </a:rPr>
              <a:t>How much would it cost to ride for 10 miles?</a:t>
            </a:r>
          </a:p>
          <a:p>
            <a:pPr lvl="0" algn="ctr" rtl="0">
              <a:spcBef>
                <a:spcPts val="0"/>
              </a:spcBef>
              <a:buNone/>
            </a:pPr>
            <a:endParaRPr sz="2400" b="1">
              <a:solidFill>
                <a:srgbClr val="274E13"/>
              </a:solidFill>
              <a:latin typeface="Proxima Nova"/>
              <a:ea typeface="Proxima Nova"/>
              <a:cs typeface="Proxima Nova"/>
              <a:sym typeface="Proxima Nova"/>
            </a:endParaRPr>
          </a:p>
        </p:txBody>
      </p:sp>
      <p:sp>
        <p:nvSpPr>
          <p:cNvPr id="153" name="Shape 153"/>
          <p:cNvSpPr txBox="1"/>
          <p:nvPr/>
        </p:nvSpPr>
        <p:spPr>
          <a:xfrm>
            <a:off x="427025" y="2005350"/>
            <a:ext cx="3498900" cy="29115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dirty="0">
                <a:latin typeface="Proxima Nova"/>
                <a:ea typeface="Proxima Nova"/>
                <a:cs typeface="Proxima Nova"/>
                <a:sym typeface="Proxima Nova"/>
              </a:rPr>
              <a:t>If </a:t>
            </a:r>
            <a:r>
              <a:rPr lang="en" sz="1800" i="1" dirty="0">
                <a:latin typeface="Proxima Nova"/>
                <a:ea typeface="Proxima Nova"/>
                <a:cs typeface="Proxima Nova"/>
                <a:sym typeface="Proxima Nova"/>
              </a:rPr>
              <a:t>C</a:t>
            </a:r>
            <a:r>
              <a:rPr lang="en" sz="1800" dirty="0">
                <a:latin typeface="Proxima Nova"/>
                <a:ea typeface="Proxima Nova"/>
                <a:cs typeface="Proxima Nova"/>
                <a:sym typeface="Proxima Nova"/>
              </a:rPr>
              <a:t> is the cost of a ride that is </a:t>
            </a:r>
            <a:r>
              <a:rPr lang="en" sz="1800" i="1" dirty="0">
                <a:latin typeface="Proxima Nova"/>
                <a:ea typeface="Proxima Nova"/>
                <a:cs typeface="Proxima Nova"/>
                <a:sym typeface="Proxima Nova"/>
              </a:rPr>
              <a:t>m</a:t>
            </a:r>
            <a:r>
              <a:rPr lang="en" sz="1800" dirty="0">
                <a:latin typeface="Proxima Nova"/>
                <a:ea typeface="Proxima Nova"/>
                <a:cs typeface="Proxima Nova"/>
                <a:sym typeface="Proxima Nova"/>
              </a:rPr>
              <a:t> miles, which function can be used to calculate the cost of a taxi ride? </a:t>
            </a:r>
          </a:p>
          <a:p>
            <a:pPr lvl="0" rtl="0">
              <a:spcBef>
                <a:spcPts val="0"/>
              </a:spcBef>
              <a:buNone/>
            </a:pPr>
            <a:endParaRPr sz="1800" dirty="0">
              <a:latin typeface="Proxima Nova"/>
              <a:ea typeface="Proxima Nova"/>
              <a:cs typeface="Proxima Nova"/>
              <a:sym typeface="Proxima Nova"/>
            </a:endParaRPr>
          </a:p>
          <a:p>
            <a:pPr marL="457200" lvl="0" indent="-342900" rtl="0">
              <a:lnSpc>
                <a:spcPct val="115000"/>
              </a:lnSpc>
              <a:spcBef>
                <a:spcPts val="0"/>
              </a:spcBef>
              <a:buClr>
                <a:schemeClr val="dk1"/>
              </a:buClr>
              <a:buSzPct val="100000"/>
              <a:buFont typeface="Proxima Nova"/>
              <a:buAutoNum type="alphaUcPeriod"/>
            </a:pPr>
            <a:r>
              <a:rPr lang="en" sz="1800" i="1" dirty="0">
                <a:solidFill>
                  <a:schemeClr val="dk1"/>
                </a:solidFill>
                <a:latin typeface="Proxima Nova"/>
                <a:ea typeface="Proxima Nova"/>
                <a:cs typeface="Proxima Nova"/>
                <a:sym typeface="Proxima Nova"/>
              </a:rPr>
              <a:t>C</a:t>
            </a:r>
            <a:r>
              <a:rPr lang="en" sz="1800" dirty="0">
                <a:solidFill>
                  <a:schemeClr val="dk1"/>
                </a:solidFill>
                <a:latin typeface="Proxima Nova"/>
                <a:ea typeface="Proxima Nova"/>
                <a:cs typeface="Proxima Nova"/>
                <a:sym typeface="Proxima Nova"/>
              </a:rPr>
              <a:t> = 4.5</a:t>
            </a:r>
            <a:r>
              <a:rPr lang="en" sz="1800" i="1" dirty="0">
                <a:solidFill>
                  <a:schemeClr val="dk1"/>
                </a:solidFill>
                <a:latin typeface="Proxima Nova"/>
                <a:ea typeface="Proxima Nova"/>
                <a:cs typeface="Proxima Nova"/>
                <a:sym typeface="Proxima Nova"/>
              </a:rPr>
              <a:t>m</a:t>
            </a:r>
          </a:p>
          <a:p>
            <a:pPr marL="457200" lvl="0" indent="-342900" rtl="0">
              <a:lnSpc>
                <a:spcPct val="115000"/>
              </a:lnSpc>
              <a:spcBef>
                <a:spcPts val="0"/>
              </a:spcBef>
              <a:buClr>
                <a:schemeClr val="dk1"/>
              </a:buClr>
              <a:buSzPct val="100000"/>
              <a:buFont typeface="Proxima Nova"/>
              <a:buAutoNum type="alphaUcPeriod"/>
            </a:pPr>
            <a:r>
              <a:rPr lang="en" sz="1800" i="1" dirty="0">
                <a:solidFill>
                  <a:schemeClr val="dk1"/>
                </a:solidFill>
                <a:latin typeface="Proxima Nova"/>
                <a:ea typeface="Proxima Nova"/>
                <a:cs typeface="Proxima Nova"/>
                <a:sym typeface="Proxima Nova"/>
              </a:rPr>
              <a:t>C</a:t>
            </a:r>
            <a:r>
              <a:rPr lang="en" sz="1800" dirty="0">
                <a:solidFill>
                  <a:schemeClr val="dk1"/>
                </a:solidFill>
                <a:latin typeface="Proxima Nova"/>
                <a:ea typeface="Proxima Nova"/>
                <a:cs typeface="Proxima Nova"/>
                <a:sym typeface="Proxima Nova"/>
              </a:rPr>
              <a:t> =  2.5</a:t>
            </a:r>
            <a:r>
              <a:rPr lang="en" sz="1800" i="1" dirty="0">
                <a:solidFill>
                  <a:schemeClr val="dk1"/>
                </a:solidFill>
                <a:latin typeface="Proxima Nova"/>
                <a:ea typeface="Proxima Nova"/>
                <a:cs typeface="Proxima Nova"/>
                <a:sym typeface="Proxima Nova"/>
              </a:rPr>
              <a:t>m</a:t>
            </a:r>
          </a:p>
          <a:p>
            <a:pPr marL="457200" lvl="0" indent="-342900" rtl="0">
              <a:lnSpc>
                <a:spcPct val="115000"/>
              </a:lnSpc>
              <a:spcBef>
                <a:spcPts val="0"/>
              </a:spcBef>
              <a:buClr>
                <a:schemeClr val="dk1"/>
              </a:buClr>
              <a:buSzPct val="100000"/>
              <a:buFont typeface="Proxima Nova"/>
              <a:buAutoNum type="alphaUcPeriod"/>
            </a:pPr>
            <a:r>
              <a:rPr lang="en" sz="1800" i="1" dirty="0">
                <a:solidFill>
                  <a:schemeClr val="dk1"/>
                </a:solidFill>
                <a:latin typeface="Proxima Nova"/>
                <a:ea typeface="Proxima Nova"/>
                <a:cs typeface="Proxima Nova"/>
                <a:sym typeface="Proxima Nova"/>
              </a:rPr>
              <a:t>C </a:t>
            </a:r>
            <a:r>
              <a:rPr lang="en" sz="1800" dirty="0">
                <a:solidFill>
                  <a:schemeClr val="dk1"/>
                </a:solidFill>
                <a:latin typeface="Proxima Nova"/>
                <a:ea typeface="Proxima Nova"/>
                <a:cs typeface="Proxima Nova"/>
                <a:sym typeface="Proxima Nova"/>
              </a:rPr>
              <a:t>= 1.5</a:t>
            </a:r>
            <a:r>
              <a:rPr lang="en" sz="1800" i="1" dirty="0">
                <a:solidFill>
                  <a:schemeClr val="dk1"/>
                </a:solidFill>
                <a:latin typeface="Proxima Nova"/>
                <a:ea typeface="Proxima Nova"/>
                <a:cs typeface="Proxima Nova"/>
                <a:sym typeface="Proxima Nova"/>
              </a:rPr>
              <a:t>m</a:t>
            </a:r>
            <a:r>
              <a:rPr lang="en" sz="1800" dirty="0">
                <a:solidFill>
                  <a:schemeClr val="dk1"/>
                </a:solidFill>
                <a:latin typeface="Proxima Nova"/>
                <a:ea typeface="Proxima Nova"/>
                <a:cs typeface="Proxima Nova"/>
                <a:sym typeface="Proxima Nova"/>
              </a:rPr>
              <a:t> + 3</a:t>
            </a:r>
          </a:p>
          <a:p>
            <a:pPr marL="457200" lvl="0" indent="-342900" rtl="0">
              <a:lnSpc>
                <a:spcPct val="115000"/>
              </a:lnSpc>
              <a:spcBef>
                <a:spcPts val="0"/>
              </a:spcBef>
              <a:buClr>
                <a:schemeClr val="dk1"/>
              </a:buClr>
              <a:buSzPct val="100000"/>
              <a:buFont typeface="Proxima Nova"/>
              <a:buAutoNum type="alphaUcPeriod"/>
            </a:pPr>
            <a:r>
              <a:rPr lang="en" sz="1800" i="1" dirty="0">
                <a:solidFill>
                  <a:schemeClr val="dk1"/>
                </a:solidFill>
                <a:latin typeface="Proxima Nova"/>
                <a:ea typeface="Proxima Nova"/>
                <a:cs typeface="Proxima Nova"/>
                <a:sym typeface="Proxima Nova"/>
              </a:rPr>
              <a:t>C</a:t>
            </a:r>
            <a:r>
              <a:rPr lang="en" sz="1800" dirty="0">
                <a:solidFill>
                  <a:schemeClr val="dk1"/>
                </a:solidFill>
                <a:latin typeface="Proxima Nova"/>
                <a:ea typeface="Proxima Nova"/>
                <a:cs typeface="Proxima Nova"/>
                <a:sym typeface="Proxima Nova"/>
              </a:rPr>
              <a:t> = 3</a:t>
            </a:r>
            <a:r>
              <a:rPr lang="en" sz="1800" i="1" dirty="0">
                <a:solidFill>
                  <a:schemeClr val="dk1"/>
                </a:solidFill>
                <a:latin typeface="Proxima Nova"/>
                <a:ea typeface="Proxima Nova"/>
                <a:cs typeface="Proxima Nova"/>
                <a:sym typeface="Proxima Nova"/>
              </a:rPr>
              <a:t>m</a:t>
            </a:r>
            <a:r>
              <a:rPr lang="en" sz="1800" dirty="0">
                <a:solidFill>
                  <a:schemeClr val="dk1"/>
                </a:solidFill>
                <a:latin typeface="Proxima Nova"/>
                <a:ea typeface="Proxima Nova"/>
                <a:cs typeface="Proxima Nova"/>
                <a:sym typeface="Proxima Nova"/>
              </a:rPr>
              <a:t> + 1.50</a:t>
            </a:r>
          </a:p>
          <a:p>
            <a:pPr lvl="0" rtl="0">
              <a:spcBef>
                <a:spcPts val="0"/>
              </a:spcBef>
              <a:buNone/>
            </a:pPr>
            <a:endParaRPr sz="2000" dirty="0">
              <a:latin typeface="Proxima Nova"/>
              <a:ea typeface="Proxima Nova"/>
              <a:cs typeface="Proxima Nova"/>
              <a:sym typeface="Proxima Nova"/>
            </a:endParaRPr>
          </a:p>
        </p:txBody>
      </p:sp>
      <p:pic>
        <p:nvPicPr>
          <p:cNvPr id="154" name="Shape 154"/>
          <p:cNvPicPr preferRelativeResize="0"/>
          <p:nvPr/>
        </p:nvPicPr>
        <p:blipFill>
          <a:blip r:embed="rId3">
            <a:alphaModFix/>
          </a:blip>
          <a:stretch>
            <a:fillRect/>
          </a:stretch>
        </p:blipFill>
        <p:spPr>
          <a:xfrm>
            <a:off x="4113424" y="226662"/>
            <a:ext cx="5030574" cy="4690181"/>
          </a:xfrm>
          <a:prstGeom prst="rect">
            <a:avLst/>
          </a:prstGeom>
          <a:noFill/>
          <a:ln>
            <a:noFill/>
          </a:ln>
        </p:spPr>
      </p:pic>
      <p:sp>
        <p:nvSpPr>
          <p:cNvPr id="155" name="Shape 155"/>
          <p:cNvSpPr txBox="1"/>
          <p:nvPr/>
        </p:nvSpPr>
        <p:spPr>
          <a:xfrm>
            <a:off x="121125" y="75700"/>
            <a:ext cx="3804900" cy="11355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a:solidFill>
                  <a:schemeClr val="dk1"/>
                </a:solidFill>
                <a:latin typeface="Proxima Nova"/>
                <a:ea typeface="Proxima Nova"/>
                <a:cs typeface="Proxima Nova"/>
                <a:sym typeface="Proxima Nova"/>
              </a:rPr>
              <a:t>Four friends used the same taxi service to meet at a restaurant for dinner. The graph to the right shows the distance traveled, in miles, and the cost of each friends’ ride.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fade">
                                      <p:cBhvr>
                                        <p:cTn id="12"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ctrTitle"/>
          </p:nvPr>
        </p:nvSpPr>
        <p:spPr>
          <a:xfrm>
            <a:off x="311708" y="744575"/>
            <a:ext cx="8520600" cy="2052600"/>
          </a:xfrm>
          <a:prstGeom prst="rect">
            <a:avLst/>
          </a:prstGeom>
          <a:solidFill>
            <a:srgbClr val="9FC5E8"/>
          </a:solidFill>
        </p:spPr>
        <p:txBody>
          <a:bodyPr lIns="91425" tIns="91425" rIns="91425" bIns="91425" anchor="t" anchorCtr="0">
            <a:noAutofit/>
          </a:bodyPr>
          <a:lstStyle/>
          <a:p>
            <a:pPr lvl="0">
              <a:spcBef>
                <a:spcPts val="0"/>
              </a:spcBef>
              <a:buNone/>
            </a:pPr>
            <a:r>
              <a:rPr lang="en" b="1">
                <a:solidFill>
                  <a:srgbClr val="134F5C"/>
                </a:solidFill>
                <a:latin typeface="Proxima Nova"/>
                <a:ea typeface="Proxima Nova"/>
                <a:cs typeface="Proxima Nova"/>
                <a:sym typeface="Proxima Nova"/>
              </a:rPr>
              <a:t>TASC Blueprint and </a:t>
            </a:r>
          </a:p>
          <a:p>
            <a:pPr lvl="0" rtl="0">
              <a:spcBef>
                <a:spcPts val="0"/>
              </a:spcBef>
              <a:buNone/>
            </a:pPr>
            <a:r>
              <a:rPr lang="en" b="1">
                <a:solidFill>
                  <a:srgbClr val="134F5C"/>
                </a:solidFill>
                <a:latin typeface="Proxima Nova"/>
                <a:ea typeface="Proxima Nova"/>
                <a:cs typeface="Proxima Nova"/>
                <a:sym typeface="Proxima Nova"/>
              </a:rPr>
              <a:t>Item Specifications</a:t>
            </a:r>
          </a:p>
        </p:txBody>
      </p:sp>
      <p:sp>
        <p:nvSpPr>
          <p:cNvPr id="161" name="Shape 161"/>
          <p:cNvSpPr txBox="1">
            <a:spLocks noGrp="1"/>
          </p:cNvSpPr>
          <p:nvPr>
            <p:ph type="subTitle" idx="1"/>
          </p:nvPr>
        </p:nvSpPr>
        <p:spPr>
          <a:xfrm>
            <a:off x="311700" y="2834125"/>
            <a:ext cx="8520600" cy="15168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457200" lvl="0" indent="-228600" algn="l">
              <a:spcBef>
                <a:spcPts val="0"/>
              </a:spcBef>
              <a:buClr>
                <a:srgbClr val="134F5C"/>
              </a:buClr>
              <a:buFont typeface="Proxima Nova"/>
              <a:buChar char="●"/>
            </a:pPr>
            <a:r>
              <a:rPr lang="en">
                <a:solidFill>
                  <a:srgbClr val="134F5C"/>
                </a:solidFill>
                <a:latin typeface="Proxima Nova"/>
                <a:ea typeface="Proxima Nova"/>
                <a:cs typeface="Proxima Nova"/>
                <a:sym typeface="Proxima Nova"/>
              </a:rPr>
              <a:t>What is covered on the TASC math test?</a:t>
            </a:r>
          </a:p>
          <a:p>
            <a:pPr marL="457200" lvl="0" indent="-228600" algn="l" rtl="0">
              <a:spcBef>
                <a:spcPts val="0"/>
              </a:spcBef>
              <a:buClr>
                <a:srgbClr val="134F5C"/>
              </a:buClr>
              <a:buFont typeface="Proxima Nova"/>
              <a:buChar char="●"/>
            </a:pPr>
            <a:r>
              <a:rPr lang="en">
                <a:solidFill>
                  <a:srgbClr val="134F5C"/>
                </a:solidFill>
                <a:latin typeface="Proxima Nova"/>
                <a:ea typeface="Proxima Nova"/>
                <a:cs typeface="Proxima Nova"/>
                <a:sym typeface="Proxima Nova"/>
              </a:rPr>
              <a:t>How can teachers use the item specifications to prepare for instruction?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000" b="1">
                <a:solidFill>
                  <a:srgbClr val="134F5C"/>
                </a:solidFill>
                <a:latin typeface="Proxima Nova"/>
                <a:ea typeface="Proxima Nova"/>
                <a:cs typeface="Proxima Nova"/>
                <a:sym typeface="Proxima Nova"/>
              </a:rPr>
              <a:t>TASC Math Blueprint</a:t>
            </a:r>
          </a:p>
        </p:txBody>
      </p:sp>
      <p:sp>
        <p:nvSpPr>
          <p:cNvPr id="167" name="Shape 1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 </a:t>
            </a:r>
          </a:p>
        </p:txBody>
      </p:sp>
      <p:pic>
        <p:nvPicPr>
          <p:cNvPr id="168" name="Shape 168"/>
          <p:cNvPicPr preferRelativeResize="0"/>
          <p:nvPr/>
        </p:nvPicPr>
        <p:blipFill>
          <a:blip r:embed="rId3">
            <a:alphaModFix/>
          </a:blip>
          <a:stretch>
            <a:fillRect/>
          </a:stretch>
        </p:blipFill>
        <p:spPr>
          <a:xfrm>
            <a:off x="653188" y="1152475"/>
            <a:ext cx="7837614" cy="3416400"/>
          </a:xfrm>
          <a:prstGeom prst="rect">
            <a:avLst/>
          </a:prstGeom>
          <a:noFill/>
          <a:ln>
            <a:noFill/>
          </a:ln>
        </p:spPr>
      </p:pic>
      <p:pic>
        <p:nvPicPr>
          <p:cNvPr id="169" name="Shape 169"/>
          <p:cNvPicPr preferRelativeResize="0"/>
          <p:nvPr/>
        </p:nvPicPr>
        <p:blipFill>
          <a:blip r:embed="rId4">
            <a:alphaModFix/>
          </a:blip>
          <a:stretch>
            <a:fillRect/>
          </a:stretch>
        </p:blipFill>
        <p:spPr>
          <a:xfrm>
            <a:off x="376225" y="1017725"/>
            <a:ext cx="8391525" cy="3581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707400"/>
          </a:xfrm>
          <a:prstGeom prst="rect">
            <a:avLst/>
          </a:prstGeom>
          <a:ln>
            <a:noFill/>
          </a:ln>
        </p:spPr>
        <p:txBody>
          <a:bodyPr lIns="91425" tIns="91425" rIns="91425" bIns="91425" anchor="t" anchorCtr="0">
            <a:noAutofit/>
          </a:bodyPr>
          <a:lstStyle/>
          <a:p>
            <a:pPr marL="0" marR="0" lvl="0" indent="0" algn="l" rtl="0">
              <a:lnSpc>
                <a:spcPct val="100000"/>
              </a:lnSpc>
              <a:spcBef>
                <a:spcPts val="0"/>
              </a:spcBef>
              <a:spcAft>
                <a:spcPts val="0"/>
              </a:spcAft>
              <a:buNone/>
            </a:pPr>
            <a:r>
              <a:rPr lang="en" sz="3000" b="1">
                <a:solidFill>
                  <a:srgbClr val="134F5C"/>
                </a:solidFill>
                <a:latin typeface="Proxima Nova"/>
                <a:ea typeface="Proxima Nova"/>
                <a:cs typeface="Proxima Nova"/>
                <a:sym typeface="Proxima Nova"/>
              </a:rPr>
              <a:t>TASC ASSESSMENT STANDARDS</a:t>
            </a:r>
          </a:p>
        </p:txBody>
      </p:sp>
      <p:sp>
        <p:nvSpPr>
          <p:cNvPr id="175" name="Shape 175"/>
          <p:cNvSpPr txBox="1">
            <a:spLocks noGrp="1"/>
          </p:cNvSpPr>
          <p:nvPr>
            <p:ph type="body" idx="1"/>
          </p:nvPr>
        </p:nvSpPr>
        <p:spPr>
          <a:xfrm>
            <a:off x="387900" y="1152475"/>
            <a:ext cx="8520600" cy="34164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endParaRPr sz="2800" b="1">
              <a:solidFill>
                <a:srgbClr val="134F5C"/>
              </a:solidFill>
              <a:latin typeface="Proxima Nova"/>
              <a:ea typeface="Proxima Nova"/>
              <a:cs typeface="Proxima Nova"/>
              <a:sym typeface="Proxima Nova"/>
            </a:endParaRPr>
          </a:p>
          <a:p>
            <a:pPr lvl="0" algn="ctr" rtl="0">
              <a:lnSpc>
                <a:spcPct val="100000"/>
              </a:lnSpc>
              <a:spcBef>
                <a:spcPts val="0"/>
              </a:spcBef>
              <a:spcAft>
                <a:spcPts val="0"/>
              </a:spcAft>
              <a:buClr>
                <a:schemeClr val="dk1"/>
              </a:buClr>
              <a:buSzPct val="39285"/>
              <a:buFont typeface="Arial"/>
              <a:buNone/>
            </a:pPr>
            <a:r>
              <a:rPr lang="en" sz="2800" b="1">
                <a:solidFill>
                  <a:srgbClr val="134F5C"/>
                </a:solidFill>
                <a:latin typeface="Proxima Nova"/>
                <a:ea typeface="Proxima Nova"/>
                <a:cs typeface="Proxima Nova"/>
                <a:sym typeface="Proxima Nova"/>
              </a:rPr>
              <a:t>TASC Math Item Specifications</a:t>
            </a:r>
          </a:p>
          <a:p>
            <a:pPr lvl="0" algn="ctr" rtl="0">
              <a:spcBef>
                <a:spcPts val="0"/>
              </a:spcBef>
              <a:buNone/>
            </a:pPr>
            <a:r>
              <a:rPr lang="en" u="sng">
                <a:solidFill>
                  <a:schemeClr val="hlink"/>
                </a:solidFill>
                <a:latin typeface="Proxima Nova"/>
                <a:ea typeface="Proxima Nova"/>
                <a:cs typeface="Proxima Nova"/>
                <a:sym typeface="Proxima Nova"/>
                <a:hlinkClick r:id="rId3"/>
              </a:rPr>
              <a:t>http://www.acces.nysed.gov/common/acces/files/hse/tasc_2016_item_specifications_mathematics_may2016.pdf</a:t>
            </a:r>
            <a:r>
              <a:rPr lang="en">
                <a:latin typeface="Proxima Nova"/>
                <a:ea typeface="Proxima Nova"/>
                <a:cs typeface="Proxima Nova"/>
                <a:sym typeface="Proxima Nova"/>
              </a:rPr>
              <a:t> </a:t>
            </a:r>
          </a:p>
          <a:p>
            <a:pPr lvl="0" algn="ctr">
              <a:spcBef>
                <a:spcPts val="0"/>
              </a:spcBef>
              <a:buClr>
                <a:schemeClr val="dk1"/>
              </a:buClr>
              <a:buSzPct val="61111"/>
              <a:buFont typeface="Arial"/>
              <a:buNone/>
            </a:pPr>
            <a:endParaRPr>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ctrTitle"/>
          </p:nvPr>
        </p:nvSpPr>
        <p:spPr>
          <a:xfrm>
            <a:off x="311700" y="744575"/>
            <a:ext cx="8520600" cy="1378500"/>
          </a:xfrm>
          <a:prstGeom prst="rect">
            <a:avLst/>
          </a:prstGeom>
          <a:solidFill>
            <a:srgbClr val="9FC5E8"/>
          </a:solidFill>
        </p:spPr>
        <p:txBody>
          <a:bodyPr lIns="91425" tIns="91425" rIns="91425" bIns="91425" anchor="t" anchorCtr="0">
            <a:noAutofit/>
          </a:bodyPr>
          <a:lstStyle/>
          <a:p>
            <a:pPr lvl="0">
              <a:spcBef>
                <a:spcPts val="0"/>
              </a:spcBef>
              <a:buNone/>
            </a:pPr>
            <a:endParaRPr sz="1400" b="1">
              <a:solidFill>
                <a:srgbClr val="134F5C"/>
              </a:solidFill>
              <a:latin typeface="Proxima Nova"/>
              <a:ea typeface="Proxima Nova"/>
              <a:cs typeface="Proxima Nova"/>
              <a:sym typeface="Proxima Nova"/>
            </a:endParaRPr>
          </a:p>
          <a:p>
            <a:pPr lvl="0">
              <a:spcBef>
                <a:spcPts val="0"/>
              </a:spcBef>
              <a:buNone/>
            </a:pPr>
            <a:r>
              <a:rPr lang="en" b="1">
                <a:solidFill>
                  <a:srgbClr val="134F5C"/>
                </a:solidFill>
                <a:latin typeface="Proxima Nova"/>
                <a:ea typeface="Proxima Nova"/>
                <a:cs typeface="Proxima Nova"/>
                <a:sym typeface="Proxima Nova"/>
              </a:rPr>
              <a:t>TASC Reference Sheet</a:t>
            </a:r>
          </a:p>
        </p:txBody>
      </p:sp>
      <p:sp>
        <p:nvSpPr>
          <p:cNvPr id="181" name="Shape 181"/>
          <p:cNvSpPr txBox="1">
            <a:spLocks noGrp="1"/>
          </p:cNvSpPr>
          <p:nvPr>
            <p:ph type="subTitle" idx="1"/>
          </p:nvPr>
        </p:nvSpPr>
        <p:spPr>
          <a:xfrm>
            <a:off x="311700" y="2176850"/>
            <a:ext cx="8520600" cy="13785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a:solidFill>
                  <a:srgbClr val="134F5C"/>
                </a:solidFill>
                <a:latin typeface="Proxima Nova"/>
                <a:ea typeface="Proxima Nova"/>
                <a:cs typeface="Proxima Nova"/>
                <a:sym typeface="Proxima Nova"/>
              </a:rPr>
              <a:t>What can we learn from the changes to the TASC reference formula sheet?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555600"/>
            <a:ext cx="4222800" cy="755700"/>
          </a:xfrm>
          <a:prstGeom prst="rect">
            <a:avLst/>
          </a:prstGeom>
        </p:spPr>
        <p:txBody>
          <a:bodyPr lIns="91425" tIns="91425" rIns="91425" bIns="91425" anchor="b" anchorCtr="0">
            <a:noAutofit/>
          </a:bodyPr>
          <a:lstStyle/>
          <a:p>
            <a:pPr lvl="0">
              <a:spcBef>
                <a:spcPts val="0"/>
              </a:spcBef>
              <a:buNone/>
            </a:pPr>
            <a:r>
              <a:rPr lang="en"/>
              <a:t> </a:t>
            </a:r>
          </a:p>
        </p:txBody>
      </p:sp>
      <p:pic>
        <p:nvPicPr>
          <p:cNvPr id="187" name="Shape 187"/>
          <p:cNvPicPr preferRelativeResize="0"/>
          <p:nvPr/>
        </p:nvPicPr>
        <p:blipFill>
          <a:blip r:embed="rId3">
            <a:alphaModFix/>
          </a:blip>
          <a:stretch>
            <a:fillRect/>
          </a:stretch>
        </p:blipFill>
        <p:spPr>
          <a:xfrm>
            <a:off x="827487" y="555600"/>
            <a:ext cx="2924175" cy="3819525"/>
          </a:xfrm>
          <a:prstGeom prst="rect">
            <a:avLst/>
          </a:prstGeom>
          <a:noFill/>
          <a:ln>
            <a:noFill/>
          </a:ln>
        </p:spPr>
      </p:pic>
      <p:sp>
        <p:nvSpPr>
          <p:cNvPr id="188" name="Shape 188"/>
          <p:cNvSpPr txBox="1"/>
          <p:nvPr/>
        </p:nvSpPr>
        <p:spPr>
          <a:xfrm>
            <a:off x="827500" y="4608050"/>
            <a:ext cx="7545000" cy="357000"/>
          </a:xfrm>
          <a:prstGeom prst="rect">
            <a:avLst/>
          </a:prstGeom>
          <a:noFill/>
          <a:ln>
            <a:noFill/>
          </a:ln>
        </p:spPr>
        <p:txBody>
          <a:bodyPr lIns="91425" tIns="91425" rIns="91425" bIns="91425" anchor="t" anchorCtr="0">
            <a:noAutofit/>
          </a:bodyPr>
          <a:lstStyle/>
          <a:p>
            <a:pPr lvl="0" algn="r">
              <a:spcBef>
                <a:spcPts val="0"/>
              </a:spcBef>
              <a:buNone/>
            </a:pPr>
            <a:r>
              <a:rPr lang="en" i="1">
                <a:latin typeface="Proxima Nova"/>
                <a:ea typeface="Proxima Nova"/>
                <a:cs typeface="Proxima Nova"/>
                <a:sym typeface="Proxima Nova"/>
              </a:rPr>
              <a:t>* from the TASC Math Item Specifications</a:t>
            </a:r>
          </a:p>
        </p:txBody>
      </p:sp>
      <p:sp>
        <p:nvSpPr>
          <p:cNvPr id="189" name="Shape 189"/>
          <p:cNvSpPr txBox="1"/>
          <p:nvPr/>
        </p:nvSpPr>
        <p:spPr>
          <a:xfrm>
            <a:off x="4015075" y="181325"/>
            <a:ext cx="4506900" cy="7557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90" name="Shape 190"/>
          <p:cNvSpPr txBox="1"/>
          <p:nvPr/>
        </p:nvSpPr>
        <p:spPr>
          <a:xfrm>
            <a:off x="4740450" y="414450"/>
            <a:ext cx="4066800" cy="896700"/>
          </a:xfrm>
          <a:prstGeom prst="rect">
            <a:avLst/>
          </a:prstGeom>
          <a:noFill/>
          <a:ln>
            <a:noFill/>
          </a:ln>
        </p:spPr>
        <p:txBody>
          <a:bodyPr lIns="91425" tIns="91425" rIns="91425" bIns="91425" anchor="t" anchorCtr="0">
            <a:noAutofit/>
          </a:bodyPr>
          <a:lstStyle/>
          <a:p>
            <a:pPr lvl="0" algn="ctr" rtl="0">
              <a:spcBef>
                <a:spcPts val="0"/>
              </a:spcBef>
              <a:buClr>
                <a:schemeClr val="dk1"/>
              </a:buClr>
              <a:buSzPct val="30555"/>
              <a:buFont typeface="Arial"/>
              <a:buNone/>
            </a:pPr>
            <a:r>
              <a:rPr lang="en" sz="3600">
                <a:solidFill>
                  <a:schemeClr val="dk1"/>
                </a:solidFill>
                <a:latin typeface="Proxima Nova"/>
                <a:ea typeface="Proxima Nova"/>
                <a:cs typeface="Proxima Nova"/>
                <a:sym typeface="Proxima Nova"/>
              </a:rPr>
              <a:t>Geometry*</a:t>
            </a:r>
          </a:p>
        </p:txBody>
      </p:sp>
      <p:sp>
        <p:nvSpPr>
          <p:cNvPr id="191" name="Shape 191"/>
          <p:cNvSpPr txBox="1"/>
          <p:nvPr/>
        </p:nvSpPr>
        <p:spPr>
          <a:xfrm>
            <a:off x="4688575" y="1064225"/>
            <a:ext cx="4066800" cy="1474500"/>
          </a:xfrm>
          <a:prstGeom prst="rect">
            <a:avLst/>
          </a:prstGeom>
          <a:noFill/>
          <a:ln>
            <a:noFill/>
          </a:ln>
        </p:spPr>
        <p:txBody>
          <a:bodyPr lIns="91425" tIns="91425" rIns="91425" bIns="91425" anchor="t" anchorCtr="0">
            <a:noAutofit/>
          </a:bodyPr>
          <a:lstStyle/>
          <a:p>
            <a:pPr lvl="0">
              <a:spcBef>
                <a:spcPts val="0"/>
              </a:spcBef>
              <a:buNone/>
            </a:pPr>
            <a:r>
              <a:rPr lang="en" sz="1800" b="1">
                <a:latin typeface="Proxima Nova"/>
                <a:ea typeface="Proxima Nova"/>
                <a:cs typeface="Proxima Nova"/>
                <a:sym typeface="Proxima Nova"/>
              </a:rPr>
              <a:t>Standard</a:t>
            </a:r>
            <a:r>
              <a:rPr lang="en" sz="1800">
                <a:latin typeface="Proxima Nova"/>
                <a:ea typeface="Proxima Nova"/>
                <a:cs typeface="Proxima Nova"/>
                <a:sym typeface="Proxima Nova"/>
              </a:rPr>
              <a:t>: Use volume formulas for cylinders, pyramids, cones, and spheres to solve problems</a:t>
            </a:r>
          </a:p>
          <a:p>
            <a:pPr lvl="0">
              <a:spcBef>
                <a:spcPts val="0"/>
              </a:spcBef>
              <a:buNone/>
            </a:pPr>
            <a:endParaRPr/>
          </a:p>
        </p:txBody>
      </p:sp>
      <p:sp>
        <p:nvSpPr>
          <p:cNvPr id="192" name="Shape 192"/>
          <p:cNvSpPr txBox="1"/>
          <p:nvPr/>
        </p:nvSpPr>
        <p:spPr>
          <a:xfrm>
            <a:off x="4688575" y="2124100"/>
            <a:ext cx="3833400" cy="2317200"/>
          </a:xfrm>
          <a:prstGeom prst="rect">
            <a:avLst/>
          </a:prstGeom>
          <a:noFill/>
          <a:ln>
            <a:noFill/>
          </a:ln>
        </p:spPr>
        <p:txBody>
          <a:bodyPr lIns="91425" tIns="91425" rIns="91425" bIns="91425" anchor="t" anchorCtr="0">
            <a:noAutofit/>
          </a:bodyPr>
          <a:lstStyle/>
          <a:p>
            <a:pPr lvl="0">
              <a:spcBef>
                <a:spcPts val="0"/>
              </a:spcBef>
              <a:buClr>
                <a:schemeClr val="dk1"/>
              </a:buClr>
              <a:buSzPct val="61111"/>
              <a:buFont typeface="Arial"/>
              <a:buNone/>
            </a:pPr>
            <a:r>
              <a:rPr lang="en" sz="1800" b="1">
                <a:solidFill>
                  <a:schemeClr val="dk1"/>
                </a:solidFill>
                <a:latin typeface="Proxima Nova"/>
                <a:ea typeface="Proxima Nova"/>
                <a:cs typeface="Proxima Nova"/>
                <a:sym typeface="Proxima Nova"/>
              </a:rPr>
              <a:t>Sample Item Stems</a:t>
            </a:r>
            <a:r>
              <a:rPr lang="en" sz="1800">
                <a:solidFill>
                  <a:schemeClr val="dk1"/>
                </a:solidFill>
                <a:latin typeface="Proxima Nova"/>
                <a:ea typeface="Proxima Nova"/>
                <a:cs typeface="Proxima Nova"/>
                <a:sym typeface="Proxima Nova"/>
              </a:rPr>
              <a:t>:</a:t>
            </a:r>
          </a:p>
          <a:p>
            <a:pPr marL="457200" lvl="0" indent="-342900" rtl="0">
              <a:spcBef>
                <a:spcPts val="0"/>
              </a:spcBef>
              <a:buClr>
                <a:schemeClr val="dk1"/>
              </a:buClr>
              <a:buSzPct val="100000"/>
              <a:buFont typeface="Proxima Nova"/>
              <a:buChar char="●"/>
            </a:pPr>
            <a:r>
              <a:rPr lang="en" sz="1800">
                <a:solidFill>
                  <a:schemeClr val="dk1"/>
                </a:solidFill>
                <a:latin typeface="Proxima Nova"/>
                <a:ea typeface="Proxima Nova"/>
                <a:cs typeface="Proxima Nova"/>
                <a:sym typeface="Proxima Nova"/>
              </a:rPr>
              <a:t>Determine the volume of a cylinder with a radius of 3 inches and a height of 7 inches</a:t>
            </a:r>
          </a:p>
          <a:p>
            <a:pPr lvl="0">
              <a:spcBef>
                <a:spcPts val="0"/>
              </a:spcBef>
              <a:buClr>
                <a:schemeClr val="dk1"/>
              </a:buClr>
              <a:buFont typeface="Arial"/>
              <a:buNone/>
            </a:pPr>
            <a:endParaRPr sz="1800">
              <a:solidFill>
                <a:schemeClr val="dk1"/>
              </a:solidFill>
              <a:latin typeface="Proxima Nova"/>
              <a:ea typeface="Proxima Nova"/>
              <a:cs typeface="Proxima Nova"/>
              <a:sym typeface="Proxima Nova"/>
            </a:endParaRPr>
          </a:p>
          <a:p>
            <a:pPr marL="457200" lvl="0" indent="-342900" rtl="0">
              <a:spcBef>
                <a:spcPts val="0"/>
              </a:spcBef>
              <a:buClr>
                <a:schemeClr val="dk1"/>
              </a:buClr>
              <a:buSzPct val="100000"/>
              <a:buFont typeface="Proxima Nova"/>
              <a:buChar char="●"/>
            </a:pPr>
            <a:r>
              <a:rPr lang="en" sz="1800">
                <a:solidFill>
                  <a:schemeClr val="dk1"/>
                </a:solidFill>
                <a:latin typeface="Proxima Nova"/>
                <a:ea typeface="Proxima Nova"/>
                <a:cs typeface="Proxima Nova"/>
                <a:sym typeface="Proxima Nova"/>
              </a:rPr>
              <a:t>How is the volume of a cone affected by doubling the height?</a:t>
            </a:r>
          </a:p>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par>
                                <p:cTn id="8" presetID="10" presetClass="entr" presetSubtype="0" fill="hold" nodeType="withEffect">
                                  <p:stCondLst>
                                    <p:cond delay="0"/>
                                  </p:stCondLst>
                                  <p:childTnLst>
                                    <p:set>
                                      <p:cBhvr>
                                        <p:cTn id="9" dur="1" fill="hold">
                                          <p:stCondLst>
                                            <p:cond delay="0"/>
                                          </p:stCondLst>
                                        </p:cTn>
                                        <p:tgtEl>
                                          <p:spTgt spid="191"/>
                                        </p:tgtEl>
                                        <p:attrNameLst>
                                          <p:attrName>style.visibility</p:attrName>
                                        </p:attrNameLst>
                                      </p:cBhvr>
                                      <p:to>
                                        <p:strVal val="visible"/>
                                      </p:to>
                                    </p:set>
                                    <p:animEffect transition="in" filter="fade">
                                      <p:cBhvr>
                                        <p:cTn id="10" dur="1000"/>
                                        <p:tgtEl>
                                          <p:spTgt spid="191"/>
                                        </p:tgtEl>
                                      </p:cBhvr>
                                    </p:animEffect>
                                  </p:childTnLst>
                                </p:cTn>
                              </p:par>
                              <p:par>
                                <p:cTn id="11" presetID="10" presetClass="entr" presetSubtype="0" fill="hold" nodeType="withEffect">
                                  <p:stCondLst>
                                    <p:cond delay="0"/>
                                  </p:stCondLst>
                                  <p:childTnLst>
                                    <p:set>
                                      <p:cBhvr>
                                        <p:cTn id="12" dur="1" fill="hold">
                                          <p:stCondLst>
                                            <p:cond delay="0"/>
                                          </p:stCondLst>
                                        </p:cTn>
                                        <p:tgtEl>
                                          <p:spTgt spid="190"/>
                                        </p:tgtEl>
                                        <p:attrNameLst>
                                          <p:attrName>style.visibility</p:attrName>
                                        </p:attrNameLst>
                                      </p:cBhvr>
                                      <p:to>
                                        <p:strVal val="visible"/>
                                      </p:to>
                                    </p:set>
                                    <p:animEffect transition="in" filter="fade">
                                      <p:cBhvr>
                                        <p:cTn id="13" dur="1000"/>
                                        <p:tgtEl>
                                          <p:spTgt spid="19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2">
                                            <p:txEl>
                                              <p:pRg st="0" end="0"/>
                                            </p:txEl>
                                          </p:spTgt>
                                        </p:tgtEl>
                                        <p:attrNameLst>
                                          <p:attrName>style.visibility</p:attrName>
                                        </p:attrNameLst>
                                      </p:cBhvr>
                                      <p:to>
                                        <p:strVal val="visible"/>
                                      </p:to>
                                    </p:set>
                                    <p:animEffect transition="in" filter="fade">
                                      <p:cBhvr>
                                        <p:cTn id="18" dur="1000"/>
                                        <p:tgtEl>
                                          <p:spTgt spid="19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2">
                                            <p:txEl>
                                              <p:pRg st="1" end="1"/>
                                            </p:txEl>
                                          </p:spTgt>
                                        </p:tgtEl>
                                        <p:attrNameLst>
                                          <p:attrName>style.visibility</p:attrName>
                                        </p:attrNameLst>
                                      </p:cBhvr>
                                      <p:to>
                                        <p:strVal val="visible"/>
                                      </p:to>
                                    </p:set>
                                    <p:animEffect transition="in" filter="fade">
                                      <p:cBhvr>
                                        <p:cTn id="23" dur="1000"/>
                                        <p:tgtEl>
                                          <p:spTgt spid="19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2">
                                            <p:txEl>
                                              <p:pRg st="2" end="2"/>
                                            </p:txEl>
                                          </p:spTgt>
                                        </p:tgtEl>
                                        <p:attrNameLst>
                                          <p:attrName>style.visibility</p:attrName>
                                        </p:attrNameLst>
                                      </p:cBhvr>
                                      <p:to>
                                        <p:strVal val="visible"/>
                                      </p:to>
                                    </p:set>
                                    <p:animEffect transition="in" filter="fade">
                                      <p:cBhvr>
                                        <p:cTn id="28" dur="1000"/>
                                        <p:tgtEl>
                                          <p:spTgt spid="19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2">
                                            <p:txEl>
                                              <p:pRg st="3" end="3"/>
                                            </p:txEl>
                                          </p:spTgt>
                                        </p:tgtEl>
                                        <p:attrNameLst>
                                          <p:attrName>style.visibility</p:attrName>
                                        </p:attrNameLst>
                                      </p:cBhvr>
                                      <p:to>
                                        <p:strVal val="visible"/>
                                      </p:to>
                                    </p:set>
                                    <p:animEffect transition="in" filter="fade">
                                      <p:cBhvr>
                                        <p:cTn id="33" dur="1000"/>
                                        <p:tgtEl>
                                          <p:spTgt spid="19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2">
                                            <p:txEl>
                                              <p:pRg st="4" end="4"/>
                                            </p:txEl>
                                          </p:spTgt>
                                        </p:tgtEl>
                                        <p:attrNameLst>
                                          <p:attrName>style.visibility</p:attrName>
                                        </p:attrNameLst>
                                      </p:cBhvr>
                                      <p:to>
                                        <p:strVal val="visible"/>
                                      </p:to>
                                    </p:set>
                                    <p:animEffect transition="in" filter="fade">
                                      <p:cBhvr>
                                        <p:cTn id="38" dur="1000"/>
                                        <p:tgtEl>
                                          <p:spTgt spid="1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311725" y="619375"/>
            <a:ext cx="4278600" cy="39492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2400" b="1">
                <a:solidFill>
                  <a:srgbClr val="FF0000"/>
                </a:solidFill>
                <a:latin typeface="Proxima Nova"/>
                <a:ea typeface="Proxima Nova"/>
                <a:cs typeface="Proxima Nova"/>
                <a:sym typeface="Proxima Nova"/>
              </a:rPr>
              <a:t> From this</a:t>
            </a:r>
          </a:p>
        </p:txBody>
      </p:sp>
      <p:sp>
        <p:nvSpPr>
          <p:cNvPr id="198" name="Shape 198"/>
          <p:cNvSpPr txBox="1">
            <a:spLocks noGrp="1"/>
          </p:cNvSpPr>
          <p:nvPr>
            <p:ph type="body" idx="1"/>
          </p:nvPr>
        </p:nvSpPr>
        <p:spPr>
          <a:xfrm>
            <a:off x="4590300" y="619501"/>
            <a:ext cx="4278600" cy="39492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2400" b="1">
                <a:solidFill>
                  <a:srgbClr val="FF0000"/>
                </a:solidFill>
                <a:latin typeface="Proxima Nova"/>
                <a:ea typeface="Proxima Nova"/>
                <a:cs typeface="Proxima Nova"/>
                <a:sym typeface="Proxima Nova"/>
              </a:rPr>
              <a:t> to this</a:t>
            </a:r>
          </a:p>
          <a:p>
            <a:pPr lvl="0">
              <a:spcBef>
                <a:spcPts val="0"/>
              </a:spcBef>
              <a:buNone/>
            </a:pPr>
            <a:endParaRPr/>
          </a:p>
          <a:p>
            <a:pPr lvl="0">
              <a:spcBef>
                <a:spcPts val="0"/>
              </a:spcBef>
              <a:buNone/>
            </a:pPr>
            <a:endParaRPr/>
          </a:p>
          <a:p>
            <a:pPr lvl="0" rtl="0">
              <a:spcBef>
                <a:spcPts val="0"/>
              </a:spcBef>
              <a:buNone/>
            </a:pPr>
            <a:endParaRPr/>
          </a:p>
        </p:txBody>
      </p:sp>
      <p:pic>
        <p:nvPicPr>
          <p:cNvPr id="199" name="Shape 199"/>
          <p:cNvPicPr preferRelativeResize="0"/>
          <p:nvPr/>
        </p:nvPicPr>
        <p:blipFill>
          <a:blip r:embed="rId3">
            <a:alphaModFix/>
          </a:blip>
          <a:stretch>
            <a:fillRect/>
          </a:stretch>
        </p:blipFill>
        <p:spPr>
          <a:xfrm>
            <a:off x="5181787" y="2194600"/>
            <a:ext cx="3095625" cy="1095375"/>
          </a:xfrm>
          <a:prstGeom prst="rect">
            <a:avLst/>
          </a:prstGeom>
          <a:noFill/>
          <a:ln>
            <a:noFill/>
          </a:ln>
        </p:spPr>
      </p:pic>
      <p:pic>
        <p:nvPicPr>
          <p:cNvPr id="200" name="Shape 200"/>
          <p:cNvPicPr preferRelativeResize="0"/>
          <p:nvPr/>
        </p:nvPicPr>
        <p:blipFill>
          <a:blip r:embed="rId4">
            <a:alphaModFix/>
          </a:blip>
          <a:stretch>
            <a:fillRect/>
          </a:stretch>
        </p:blipFill>
        <p:spPr>
          <a:xfrm>
            <a:off x="1288975" y="1518325"/>
            <a:ext cx="2324100" cy="2447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childTnLst>
                                </p:cTn>
                              </p:par>
                              <p:par>
                                <p:cTn id="8" presetID="10" presetClass="entr" presetSubtype="0" fill="hold" nodeType="withEffect">
                                  <p:stCondLst>
                                    <p:cond delay="0"/>
                                  </p:stCondLst>
                                  <p:childTnLst>
                                    <p:set>
                                      <p:cBhvr>
                                        <p:cTn id="9" dur="1" fill="hold">
                                          <p:stCondLst>
                                            <p:cond delay="0"/>
                                          </p:stCondLst>
                                        </p:cTn>
                                        <p:tgtEl>
                                          <p:spTgt spid="199"/>
                                        </p:tgtEl>
                                        <p:attrNameLst>
                                          <p:attrName>style.visibility</p:attrName>
                                        </p:attrNameLst>
                                      </p:cBhvr>
                                      <p:to>
                                        <p:strVal val="visible"/>
                                      </p:to>
                                    </p:set>
                                    <p:animEffect transition="in" filter="fade">
                                      <p:cBhvr>
                                        <p:cTn id="10"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p:nvPr/>
        </p:nvSpPr>
        <p:spPr>
          <a:xfrm>
            <a:off x="311700" y="478725"/>
            <a:ext cx="8520600" cy="572700"/>
          </a:xfrm>
          <a:prstGeom prst="rect">
            <a:avLst/>
          </a:prstGeom>
          <a:noFill/>
          <a:ln>
            <a:noFill/>
          </a:ln>
        </p:spPr>
        <p:txBody>
          <a:bodyPr lIns="91425" tIns="91425" rIns="91425" bIns="91425" anchor="t" anchorCtr="0">
            <a:noAutofit/>
          </a:bodyPr>
          <a:lstStyle/>
          <a:p>
            <a:pPr lvl="0" rtl="0">
              <a:spcBef>
                <a:spcPts val="0"/>
              </a:spcBef>
              <a:buNone/>
            </a:pPr>
            <a:r>
              <a:rPr lang="en" sz="3000" b="1">
                <a:solidFill>
                  <a:srgbClr val="134F5C"/>
                </a:solidFill>
                <a:latin typeface="Proxima Nova"/>
                <a:ea typeface="Proxima Nova"/>
                <a:cs typeface="Proxima Nova"/>
                <a:sym typeface="Proxima Nova"/>
              </a:rPr>
              <a:t>Notes about this webinar</a:t>
            </a:r>
          </a:p>
        </p:txBody>
      </p:sp>
      <p:sp>
        <p:nvSpPr>
          <p:cNvPr id="68" name="Shape 68"/>
          <p:cNvSpPr txBox="1"/>
          <p:nvPr/>
        </p:nvSpPr>
        <p:spPr>
          <a:xfrm>
            <a:off x="311700" y="1169975"/>
            <a:ext cx="8520600" cy="3620400"/>
          </a:xfrm>
          <a:prstGeom prst="rect">
            <a:avLst/>
          </a:prstGeom>
          <a:noFill/>
          <a:ln w="19050" cap="flat" cmpd="sng">
            <a:solidFill>
              <a:srgbClr val="134F5C"/>
            </a:solidFill>
            <a:prstDash val="solid"/>
            <a:round/>
            <a:headEnd type="none" w="med" len="med"/>
            <a:tailEnd type="none" w="med" len="med"/>
          </a:ln>
        </p:spPr>
        <p:txBody>
          <a:bodyPr lIns="91425" tIns="91425" rIns="91425" bIns="91425" anchor="ctr" anchorCtr="0">
            <a:noAutofit/>
          </a:bodyPr>
          <a:lstStyle/>
          <a:p>
            <a:pPr marL="457200" marR="0" lvl="0" indent="-368300" algn="l" rtl="0">
              <a:lnSpc>
                <a:spcPct val="115000"/>
              </a:lnSpc>
              <a:spcBef>
                <a:spcPts val="0"/>
              </a:spcBef>
              <a:spcAft>
                <a:spcPts val="1200"/>
              </a:spcAft>
              <a:buClr>
                <a:srgbClr val="134F5C"/>
              </a:buClr>
              <a:buSzPct val="100000"/>
              <a:buFont typeface="Proxima Nova"/>
            </a:pPr>
            <a:r>
              <a:rPr lang="en" sz="2200">
                <a:solidFill>
                  <a:srgbClr val="134F5C"/>
                </a:solidFill>
                <a:latin typeface="Proxima Nova"/>
                <a:ea typeface="Proxima Nova"/>
                <a:cs typeface="Proxima Nova"/>
                <a:sym typeface="Proxima Nova"/>
              </a:rPr>
              <a:t>All participants have been muted. We do want your participation, though! Please write ideas, questions, comments in the chat box throughout the webinar. Panelists will respond to questions during the Q&amp;A sections of today’s session.</a:t>
            </a:r>
          </a:p>
          <a:p>
            <a:pPr marL="457200" marR="0" lvl="0" indent="-368300" algn="l" rtl="0">
              <a:lnSpc>
                <a:spcPct val="115000"/>
              </a:lnSpc>
              <a:spcBef>
                <a:spcPts val="0"/>
              </a:spcBef>
              <a:spcAft>
                <a:spcPts val="1200"/>
              </a:spcAft>
              <a:buClr>
                <a:srgbClr val="134F5C"/>
              </a:buClr>
              <a:buSzPct val="100000"/>
              <a:buFont typeface="Proxima Nova"/>
            </a:pPr>
            <a:r>
              <a:rPr lang="en" sz="2200">
                <a:solidFill>
                  <a:srgbClr val="134F5C"/>
                </a:solidFill>
                <a:latin typeface="Proxima Nova"/>
                <a:ea typeface="Proxima Nova"/>
                <a:cs typeface="Proxima Nova"/>
                <a:sym typeface="Proxima Nova"/>
              </a:rPr>
              <a:t>If you have a technical question or problem, please send a private chat message to Eric.</a:t>
            </a:r>
          </a:p>
          <a:p>
            <a:pPr marL="457200" marR="0" lvl="0" indent="-368300" algn="l" rtl="0">
              <a:lnSpc>
                <a:spcPct val="115000"/>
              </a:lnSpc>
              <a:spcBef>
                <a:spcPts val="0"/>
              </a:spcBef>
              <a:spcAft>
                <a:spcPts val="1200"/>
              </a:spcAft>
              <a:buClr>
                <a:srgbClr val="134F5C"/>
              </a:buClr>
              <a:buSzPct val="100000"/>
              <a:buFont typeface="Proxima Nova"/>
            </a:pPr>
            <a:r>
              <a:rPr lang="en" sz="2200">
                <a:solidFill>
                  <a:srgbClr val="134F5C"/>
                </a:solidFill>
                <a:latin typeface="Proxima Nova"/>
                <a:ea typeface="Proxima Nova"/>
                <a:cs typeface="Proxima Nova"/>
                <a:sym typeface="Proxima Nova"/>
              </a:rPr>
              <a:t>The webinar will be recorded and available at CollectEdNY.org.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302687" y="597425"/>
            <a:ext cx="4278600" cy="41238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400" b="1">
                <a:solidFill>
                  <a:srgbClr val="FF0000"/>
                </a:solidFill>
                <a:latin typeface="Proxima Nova"/>
                <a:ea typeface="Proxima Nova"/>
                <a:cs typeface="Proxima Nova"/>
                <a:sym typeface="Proxima Nova"/>
              </a:rPr>
              <a:t>From this</a:t>
            </a:r>
          </a:p>
        </p:txBody>
      </p:sp>
      <p:sp>
        <p:nvSpPr>
          <p:cNvPr id="206" name="Shape 206"/>
          <p:cNvSpPr txBox="1">
            <a:spLocks noGrp="1"/>
          </p:cNvSpPr>
          <p:nvPr>
            <p:ph type="body" idx="1"/>
          </p:nvPr>
        </p:nvSpPr>
        <p:spPr>
          <a:xfrm>
            <a:off x="4581300" y="597425"/>
            <a:ext cx="4278600" cy="41238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400" b="1">
                <a:solidFill>
                  <a:srgbClr val="FF0000"/>
                </a:solidFill>
                <a:latin typeface="Proxima Nova"/>
                <a:ea typeface="Proxima Nova"/>
                <a:cs typeface="Proxima Nova"/>
                <a:sym typeface="Proxima Nova"/>
              </a:rPr>
              <a:t> to this</a:t>
            </a:r>
          </a:p>
          <a:p>
            <a:pPr lvl="0" rtl="0">
              <a:spcBef>
                <a:spcPts val="0"/>
              </a:spcBef>
              <a:buNone/>
            </a:pPr>
            <a:endParaRPr/>
          </a:p>
          <a:p>
            <a:pPr lvl="0" rtl="0">
              <a:spcBef>
                <a:spcPts val="0"/>
              </a:spcBef>
              <a:buNone/>
            </a:pPr>
            <a:endParaRPr/>
          </a:p>
        </p:txBody>
      </p:sp>
      <p:pic>
        <p:nvPicPr>
          <p:cNvPr id="207" name="Shape 207"/>
          <p:cNvPicPr preferRelativeResize="0"/>
          <p:nvPr/>
        </p:nvPicPr>
        <p:blipFill>
          <a:blip r:embed="rId3">
            <a:alphaModFix/>
          </a:blip>
          <a:stretch>
            <a:fillRect/>
          </a:stretch>
        </p:blipFill>
        <p:spPr>
          <a:xfrm>
            <a:off x="1744250" y="763850"/>
            <a:ext cx="2638425" cy="3790950"/>
          </a:xfrm>
          <a:prstGeom prst="rect">
            <a:avLst/>
          </a:prstGeom>
          <a:noFill/>
          <a:ln>
            <a:noFill/>
          </a:ln>
        </p:spPr>
      </p:pic>
      <p:pic>
        <p:nvPicPr>
          <p:cNvPr id="208" name="Shape 208"/>
          <p:cNvPicPr preferRelativeResize="0"/>
          <p:nvPr/>
        </p:nvPicPr>
        <p:blipFill>
          <a:blip r:embed="rId4">
            <a:alphaModFix/>
          </a:blip>
          <a:stretch>
            <a:fillRect/>
          </a:stretch>
        </p:blipFill>
        <p:spPr>
          <a:xfrm>
            <a:off x="5625225" y="2047875"/>
            <a:ext cx="2190750" cy="1047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childTnLst>
                                </p:cTn>
                              </p:par>
                              <p:par>
                                <p:cTn id="8" presetID="10" presetClass="entr" presetSubtype="0"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fade">
                                      <p:cBhvr>
                                        <p:cTn id="10"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256600" y="195200"/>
            <a:ext cx="5644200" cy="47655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400" b="1">
                <a:solidFill>
                  <a:srgbClr val="FF0000"/>
                </a:solidFill>
                <a:latin typeface="Proxima Nova"/>
                <a:ea typeface="Proxima Nova"/>
                <a:cs typeface="Proxima Nova"/>
                <a:sym typeface="Proxima Nova"/>
              </a:rPr>
              <a:t>From this</a:t>
            </a:r>
          </a:p>
        </p:txBody>
      </p:sp>
      <p:sp>
        <p:nvSpPr>
          <p:cNvPr id="214" name="Shape 214"/>
          <p:cNvSpPr txBox="1">
            <a:spLocks noGrp="1"/>
          </p:cNvSpPr>
          <p:nvPr>
            <p:ph type="body" idx="1"/>
          </p:nvPr>
        </p:nvSpPr>
        <p:spPr>
          <a:xfrm>
            <a:off x="5900800" y="195200"/>
            <a:ext cx="2913000" cy="47655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400" b="1">
                <a:solidFill>
                  <a:srgbClr val="FF0000"/>
                </a:solidFill>
                <a:latin typeface="Proxima Nova"/>
                <a:ea typeface="Proxima Nova"/>
                <a:cs typeface="Proxima Nova"/>
                <a:sym typeface="Proxima Nova"/>
              </a:rPr>
              <a:t> to this</a:t>
            </a:r>
          </a:p>
          <a:p>
            <a:pPr lvl="0" rtl="0">
              <a:spcBef>
                <a:spcPts val="0"/>
              </a:spcBef>
              <a:buNone/>
            </a:pPr>
            <a:endParaRPr/>
          </a:p>
          <a:p>
            <a:pPr lvl="0" rtl="0">
              <a:spcBef>
                <a:spcPts val="0"/>
              </a:spcBef>
              <a:buNone/>
            </a:pPr>
            <a:endParaRPr/>
          </a:p>
          <a:p>
            <a:pPr lvl="0" rtl="0">
              <a:spcBef>
                <a:spcPts val="0"/>
              </a:spcBef>
              <a:buNone/>
            </a:pPr>
            <a:endParaRPr/>
          </a:p>
        </p:txBody>
      </p:sp>
      <p:pic>
        <p:nvPicPr>
          <p:cNvPr id="215" name="Shape 215"/>
          <p:cNvPicPr preferRelativeResize="0"/>
          <p:nvPr/>
        </p:nvPicPr>
        <p:blipFill>
          <a:blip r:embed="rId3">
            <a:alphaModFix/>
          </a:blip>
          <a:stretch>
            <a:fillRect/>
          </a:stretch>
        </p:blipFill>
        <p:spPr>
          <a:xfrm>
            <a:off x="551362" y="714661"/>
            <a:ext cx="5054674" cy="40387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2"/>
          </p:nvPr>
        </p:nvSpPr>
        <p:spPr>
          <a:xfrm>
            <a:off x="4939500" y="250975"/>
            <a:ext cx="3837000" cy="4592700"/>
          </a:xfrm>
          <a:prstGeom prst="rect">
            <a:avLst/>
          </a:prstGeom>
        </p:spPr>
        <p:txBody>
          <a:bodyPr lIns="91425" tIns="91425" rIns="91425" bIns="91425" anchor="t" anchorCtr="0">
            <a:noAutofit/>
          </a:bodyPr>
          <a:lstStyle/>
          <a:p>
            <a:pPr lvl="0" rtl="0">
              <a:spcBef>
                <a:spcPts val="0"/>
              </a:spcBef>
              <a:spcAft>
                <a:spcPts val="1000"/>
              </a:spcAft>
              <a:buNone/>
            </a:pPr>
            <a:r>
              <a:rPr lang="en" b="1"/>
              <a:t>Contact Us:</a:t>
            </a:r>
          </a:p>
          <a:p>
            <a:pPr lvl="0" rtl="0">
              <a:lnSpc>
                <a:spcPct val="100000"/>
              </a:lnSpc>
              <a:spcBef>
                <a:spcPts val="0"/>
              </a:spcBef>
              <a:spcAft>
                <a:spcPts val="1000"/>
              </a:spcAft>
              <a:buNone/>
            </a:pPr>
            <a:r>
              <a:rPr lang="en">
                <a:solidFill>
                  <a:schemeClr val="dk2"/>
                </a:solidFill>
              </a:rPr>
              <a:t>Eric Appleton, CUNY, Science</a:t>
            </a:r>
            <a:br>
              <a:rPr lang="en">
                <a:solidFill>
                  <a:schemeClr val="dk2"/>
                </a:solidFill>
              </a:rPr>
            </a:br>
            <a:r>
              <a:rPr lang="en" u="sng">
                <a:solidFill>
                  <a:schemeClr val="hlink"/>
                </a:solidFill>
                <a:hlinkClick r:id="rId3"/>
              </a:rPr>
              <a:t>eric.appleton@cuny.edu</a:t>
            </a:r>
            <a:r>
              <a:rPr lang="en">
                <a:solidFill>
                  <a:schemeClr val="dk2"/>
                </a:solidFill>
              </a:rPr>
              <a:t> </a:t>
            </a:r>
          </a:p>
          <a:p>
            <a:pPr lvl="0" rtl="0">
              <a:lnSpc>
                <a:spcPct val="100000"/>
              </a:lnSpc>
              <a:spcBef>
                <a:spcPts val="0"/>
              </a:spcBef>
              <a:spcAft>
                <a:spcPts val="1000"/>
              </a:spcAft>
              <a:buNone/>
            </a:pPr>
            <a:r>
              <a:rPr lang="en">
                <a:solidFill>
                  <a:schemeClr val="dk2"/>
                </a:solidFill>
              </a:rPr>
              <a:t>Deedra Arvin, DRC</a:t>
            </a:r>
            <a:br>
              <a:rPr lang="en">
                <a:solidFill>
                  <a:schemeClr val="dk2"/>
                </a:solidFill>
              </a:rPr>
            </a:br>
            <a:r>
              <a:rPr lang="en" u="sng">
                <a:solidFill>
                  <a:schemeClr val="hlink"/>
                </a:solidFill>
                <a:hlinkClick r:id="rId4"/>
              </a:rPr>
              <a:t>darvin@datarecognitioncorp.com</a:t>
            </a:r>
            <a:r>
              <a:rPr lang="en">
                <a:solidFill>
                  <a:schemeClr val="dk2"/>
                </a:solidFill>
              </a:rPr>
              <a:t>  </a:t>
            </a:r>
          </a:p>
          <a:p>
            <a:pPr lvl="0" rtl="0">
              <a:lnSpc>
                <a:spcPct val="100000"/>
              </a:lnSpc>
              <a:spcBef>
                <a:spcPts val="0"/>
              </a:spcBef>
              <a:spcAft>
                <a:spcPts val="1000"/>
              </a:spcAft>
              <a:buNone/>
            </a:pPr>
            <a:r>
              <a:rPr lang="en">
                <a:solidFill>
                  <a:schemeClr val="dk2"/>
                </a:solidFill>
              </a:rPr>
              <a:t>Kate Brandt, CUNY, ELA</a:t>
            </a:r>
            <a:r>
              <a:rPr lang="en"/>
              <a:t>/SS</a:t>
            </a:r>
            <a:r>
              <a:rPr lang="en">
                <a:solidFill>
                  <a:schemeClr val="dk2"/>
                </a:solidFill>
              </a:rPr>
              <a:t/>
            </a:r>
            <a:br>
              <a:rPr lang="en">
                <a:solidFill>
                  <a:schemeClr val="dk2"/>
                </a:solidFill>
              </a:rPr>
            </a:br>
            <a:r>
              <a:rPr lang="en" u="sng">
                <a:solidFill>
                  <a:schemeClr val="hlink"/>
                </a:solidFill>
                <a:hlinkClick r:id="rId5"/>
              </a:rPr>
              <a:t>kate.brandt@cuny.edu</a:t>
            </a:r>
            <a:r>
              <a:rPr lang="en">
                <a:solidFill>
                  <a:schemeClr val="dk2"/>
                </a:solidFill>
              </a:rPr>
              <a:t> </a:t>
            </a:r>
          </a:p>
          <a:p>
            <a:pPr lvl="0" rtl="0">
              <a:lnSpc>
                <a:spcPct val="100000"/>
              </a:lnSpc>
              <a:spcBef>
                <a:spcPts val="0"/>
              </a:spcBef>
              <a:spcAft>
                <a:spcPts val="1000"/>
              </a:spcAft>
              <a:buNone/>
            </a:pPr>
            <a:r>
              <a:rPr lang="en">
                <a:solidFill>
                  <a:schemeClr val="dk2"/>
                </a:solidFill>
              </a:rPr>
              <a:t>Tim Jones, NYSED</a:t>
            </a:r>
            <a:br>
              <a:rPr lang="en">
                <a:solidFill>
                  <a:schemeClr val="dk2"/>
                </a:solidFill>
              </a:rPr>
            </a:br>
            <a:r>
              <a:rPr lang="en" u="sng">
                <a:solidFill>
                  <a:schemeClr val="hlink"/>
                </a:solidFill>
                <a:hlinkClick r:id="rId6"/>
              </a:rPr>
              <a:t>timothy.jones@nysed.gov</a:t>
            </a:r>
            <a:r>
              <a:rPr lang="en">
                <a:solidFill>
                  <a:schemeClr val="dk2"/>
                </a:solidFill>
              </a:rPr>
              <a:t> </a:t>
            </a:r>
          </a:p>
          <a:p>
            <a:pPr lvl="0" rtl="0">
              <a:lnSpc>
                <a:spcPct val="100000"/>
              </a:lnSpc>
              <a:spcBef>
                <a:spcPts val="0"/>
              </a:spcBef>
              <a:spcAft>
                <a:spcPts val="1000"/>
              </a:spcAft>
              <a:buNone/>
            </a:pPr>
            <a:r>
              <a:rPr lang="en">
                <a:solidFill>
                  <a:schemeClr val="dk2"/>
                </a:solidFill>
              </a:rPr>
              <a:t>Mark Trushkowsky, CUNY, Ma</a:t>
            </a:r>
            <a:r>
              <a:rPr lang="en"/>
              <a:t>th</a:t>
            </a:r>
            <a:r>
              <a:rPr lang="en">
                <a:solidFill>
                  <a:schemeClr val="dk2"/>
                </a:solidFill>
              </a:rPr>
              <a:t/>
            </a:r>
            <a:br>
              <a:rPr lang="en">
                <a:solidFill>
                  <a:schemeClr val="dk2"/>
                </a:solidFill>
              </a:rPr>
            </a:br>
            <a:r>
              <a:rPr lang="en" u="sng">
                <a:solidFill>
                  <a:schemeClr val="hlink"/>
                </a:solidFill>
                <a:hlinkClick r:id="rId7"/>
              </a:rPr>
              <a:t>mark.trushkowsky@cuny.edu</a:t>
            </a:r>
            <a:r>
              <a:rPr lang="en">
                <a:solidFill>
                  <a:schemeClr val="dk2"/>
                </a:solidFill>
              </a:rPr>
              <a:t> </a:t>
            </a:r>
          </a:p>
          <a:p>
            <a:pPr lvl="0" rtl="0">
              <a:lnSpc>
                <a:spcPct val="100000"/>
              </a:lnSpc>
              <a:spcBef>
                <a:spcPts val="0"/>
              </a:spcBef>
              <a:spcAft>
                <a:spcPts val="1000"/>
              </a:spcAft>
              <a:buNone/>
            </a:pPr>
            <a:endParaRPr/>
          </a:p>
        </p:txBody>
      </p:sp>
      <p:sp>
        <p:nvSpPr>
          <p:cNvPr id="221" name="Shape 221"/>
          <p:cNvSpPr txBox="1">
            <a:spLocks noGrp="1"/>
          </p:cNvSpPr>
          <p:nvPr>
            <p:ph type="subTitle" idx="1"/>
          </p:nvPr>
        </p:nvSpPr>
        <p:spPr>
          <a:xfrm>
            <a:off x="265500" y="2229574"/>
            <a:ext cx="4045200" cy="2442899"/>
          </a:xfrm>
          <a:prstGeom prst="rect">
            <a:avLst/>
          </a:prstGeom>
        </p:spPr>
        <p:txBody>
          <a:bodyPr lIns="91425" tIns="91425" rIns="91425" bIns="91425" anchor="t" anchorCtr="0">
            <a:noAutofit/>
          </a:bodyPr>
          <a:lstStyle/>
          <a:p>
            <a:pPr lvl="0" algn="l" rtl="0">
              <a:lnSpc>
                <a:spcPct val="115000"/>
              </a:lnSpc>
              <a:spcBef>
                <a:spcPts val="0"/>
              </a:spcBef>
              <a:spcAft>
                <a:spcPts val="1600"/>
              </a:spcAft>
              <a:buNone/>
            </a:pPr>
            <a:r>
              <a:rPr lang="en" sz="3000"/>
              <a:t>Feedback</a:t>
            </a:r>
          </a:p>
          <a:p>
            <a:pPr lvl="0" algn="l" rtl="0">
              <a:lnSpc>
                <a:spcPct val="115000"/>
              </a:lnSpc>
              <a:spcBef>
                <a:spcPts val="0"/>
              </a:spcBef>
              <a:spcAft>
                <a:spcPts val="1600"/>
              </a:spcAft>
              <a:buNone/>
            </a:pPr>
            <a:r>
              <a:rPr lang="en" sz="2400"/>
              <a:t>Was this useful? How could it be improved?</a:t>
            </a:r>
          </a:p>
        </p:txBody>
      </p:sp>
      <p:sp>
        <p:nvSpPr>
          <p:cNvPr id="222" name="Shape 222"/>
          <p:cNvSpPr txBox="1"/>
          <p:nvPr/>
        </p:nvSpPr>
        <p:spPr>
          <a:xfrm>
            <a:off x="265500" y="883000"/>
            <a:ext cx="3472500" cy="8757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000"/>
              </a:spcAft>
              <a:buNone/>
            </a:pPr>
            <a:r>
              <a:rPr lang="en" sz="3000">
                <a:solidFill>
                  <a:schemeClr val="dk2"/>
                </a:solidFill>
              </a:rPr>
              <a:t>Q&amp;A: Questions from the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a:solidFill>
                  <a:schemeClr val="accent5"/>
                </a:solidFill>
                <a:latin typeface="Proxima Nova"/>
                <a:ea typeface="Proxima Nova"/>
                <a:cs typeface="Proxima Nova"/>
                <a:sym typeface="Proxima Nova"/>
              </a:rPr>
              <a:t>Teaching Resources</a:t>
            </a:r>
          </a:p>
        </p:txBody>
      </p:sp>
      <p:sp>
        <p:nvSpPr>
          <p:cNvPr id="228" name="Shape 228"/>
          <p:cNvSpPr txBox="1">
            <a:spLocks noGrp="1"/>
          </p:cNvSpPr>
          <p:nvPr>
            <p:ph type="body" idx="1"/>
          </p:nvPr>
        </p:nvSpPr>
        <p:spPr>
          <a:xfrm>
            <a:off x="311700" y="1152475"/>
            <a:ext cx="4692600" cy="3705900"/>
          </a:xfrm>
          <a:prstGeom prst="rect">
            <a:avLst/>
          </a:prstGeom>
          <a:ln w="9525" cap="flat" cmpd="sng">
            <a:solidFill>
              <a:schemeClr val="accent5"/>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000">
                <a:solidFill>
                  <a:schemeClr val="dk1"/>
                </a:solidFill>
                <a:latin typeface="Proxima Nova"/>
                <a:ea typeface="Proxima Nova"/>
                <a:cs typeface="Proxima Nova"/>
                <a:sym typeface="Proxima Nova"/>
              </a:rPr>
              <a:t>The CUNY HSE Curriculum Framework provides direction, structure and materials for teaching math, science and social studies (integrated with reading and writing) in the new era of HSE instruction. </a:t>
            </a:r>
          </a:p>
          <a:p>
            <a:pPr lvl="0" rtl="0">
              <a:spcBef>
                <a:spcPts val="0"/>
              </a:spcBef>
              <a:buNone/>
            </a:pPr>
            <a:r>
              <a:rPr lang="en" sz="2000">
                <a:solidFill>
                  <a:schemeClr val="dk1"/>
                </a:solidFill>
                <a:latin typeface="Proxima Nova"/>
                <a:ea typeface="Proxima Nova"/>
                <a:cs typeface="Proxima Nova"/>
                <a:sym typeface="Proxima Nova"/>
              </a:rPr>
              <a:t>The complete framework is available for free download at </a:t>
            </a:r>
            <a:r>
              <a:rPr lang="en" sz="1500" b="1" u="sng">
                <a:solidFill>
                  <a:srgbClr val="134F5C"/>
                </a:solidFill>
                <a:latin typeface="Proxima Nova"/>
                <a:ea typeface="Proxima Nova"/>
                <a:cs typeface="Proxima Nova"/>
                <a:sym typeface="Proxima Nova"/>
                <a:hlinkClick r:id="rId3"/>
              </a:rPr>
              <a:t>http://www.collectedny.org/2016/03/hseframework/</a:t>
            </a:r>
            <a:r>
              <a:rPr lang="en" sz="1500" b="1">
                <a:solidFill>
                  <a:srgbClr val="134F5C"/>
                </a:solidFill>
                <a:latin typeface="Proxima Nova"/>
                <a:ea typeface="Proxima Nova"/>
                <a:cs typeface="Proxima Nova"/>
                <a:sym typeface="Proxima Nova"/>
              </a:rPr>
              <a:t> </a:t>
            </a:r>
          </a:p>
          <a:p>
            <a:pPr lvl="0">
              <a:spcBef>
                <a:spcPts val="0"/>
              </a:spcBef>
              <a:buNone/>
            </a:pPr>
            <a:endParaRPr sz="2000" b="1">
              <a:solidFill>
                <a:srgbClr val="0C343D"/>
              </a:solidFill>
              <a:latin typeface="Proxima Nova"/>
              <a:ea typeface="Proxima Nova"/>
              <a:cs typeface="Proxima Nova"/>
              <a:sym typeface="Proxima Nova"/>
            </a:endParaRPr>
          </a:p>
        </p:txBody>
      </p:sp>
      <p:pic>
        <p:nvPicPr>
          <p:cNvPr id="229" name="Shape 229"/>
          <p:cNvPicPr preferRelativeResize="0"/>
          <p:nvPr/>
        </p:nvPicPr>
        <p:blipFill>
          <a:blip r:embed="rId4">
            <a:alphaModFix/>
          </a:blip>
          <a:stretch>
            <a:fillRect/>
          </a:stretch>
        </p:blipFill>
        <p:spPr>
          <a:xfrm>
            <a:off x="5004300" y="179350"/>
            <a:ext cx="3599174" cy="4784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11700" y="445025"/>
            <a:ext cx="8520600" cy="572700"/>
          </a:xfrm>
          <a:prstGeom prst="rect">
            <a:avLst/>
          </a:prstGeom>
          <a:solidFill>
            <a:srgbClr val="FFF2CC"/>
          </a:solidFill>
        </p:spPr>
        <p:txBody>
          <a:bodyPr lIns="91425" tIns="91425" rIns="91425" bIns="91425" anchor="t" anchorCtr="0">
            <a:noAutofit/>
          </a:bodyPr>
          <a:lstStyle/>
          <a:p>
            <a:pPr lvl="0" rtl="0">
              <a:spcBef>
                <a:spcPts val="0"/>
              </a:spcBef>
              <a:buClr>
                <a:schemeClr val="dk1"/>
              </a:buClr>
              <a:buSzPct val="39285"/>
              <a:buFont typeface="Arial"/>
              <a:buNone/>
            </a:pPr>
            <a:r>
              <a:rPr lang="en" b="1">
                <a:solidFill>
                  <a:srgbClr val="FF0000"/>
                </a:solidFill>
                <a:latin typeface="Proxima Nova"/>
                <a:ea typeface="Proxima Nova"/>
                <a:cs typeface="Proxima Nova"/>
                <a:sym typeface="Proxima Nova"/>
              </a:rPr>
              <a:t>Teaching Resources</a:t>
            </a:r>
          </a:p>
        </p:txBody>
      </p:sp>
      <p:sp>
        <p:nvSpPr>
          <p:cNvPr id="235" name="Shape 235"/>
          <p:cNvSpPr txBox="1">
            <a:spLocks noGrp="1"/>
          </p:cNvSpPr>
          <p:nvPr>
            <p:ph type="body" idx="1"/>
          </p:nvPr>
        </p:nvSpPr>
        <p:spPr>
          <a:xfrm>
            <a:off x="311700" y="1017725"/>
            <a:ext cx="4715700" cy="3667800"/>
          </a:xfrm>
          <a:prstGeom prst="rect">
            <a:avLst/>
          </a:prstGeom>
          <a:ln w="9525" cap="flat" cmpd="sng">
            <a:solidFill>
              <a:srgbClr val="FF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000" b="1">
                <a:solidFill>
                  <a:srgbClr val="141412"/>
                </a:solidFill>
                <a:highlight>
                  <a:srgbClr val="FFFFFF"/>
                </a:highlight>
                <a:latin typeface="Proxima Nova"/>
                <a:ea typeface="Proxima Nova"/>
                <a:cs typeface="Proxima Nova"/>
                <a:sym typeface="Proxima Nova"/>
              </a:rPr>
              <a:t>CUNY Framework Posts</a:t>
            </a:r>
            <a:r>
              <a:rPr lang="en" sz="2000">
                <a:solidFill>
                  <a:srgbClr val="141412"/>
                </a:solidFill>
                <a:highlight>
                  <a:srgbClr val="FFFFFF"/>
                </a:highlight>
                <a:latin typeface="Proxima Nova"/>
                <a:ea typeface="Proxima Nova"/>
                <a:cs typeface="Proxima Nova"/>
                <a:sym typeface="Proxima Nova"/>
              </a:rPr>
              <a:t> are supplemental activities focused on high-emphasis content on the TASC. Some extend the units in the framework as well as provide additional support and practice to students wherever they need it. Framework Posts also has teaching materials for topics not covered in the framework.</a:t>
            </a:r>
            <a:r>
              <a:rPr lang="en" sz="2000">
                <a:solidFill>
                  <a:schemeClr val="dk1"/>
                </a:solidFill>
                <a:latin typeface="Proxima Nova"/>
                <a:ea typeface="Proxima Nova"/>
                <a:cs typeface="Proxima Nova"/>
                <a:sym typeface="Proxima Nova"/>
              </a:rPr>
              <a:t> </a:t>
            </a:r>
            <a:r>
              <a:rPr lang="en" sz="2000" b="1" u="sng">
                <a:solidFill>
                  <a:srgbClr val="0C343D"/>
                </a:solidFill>
                <a:latin typeface="Proxima Nova"/>
                <a:ea typeface="Proxima Nova"/>
                <a:cs typeface="Proxima Nova"/>
                <a:sym typeface="Proxima Nova"/>
                <a:hlinkClick r:id="rId3"/>
              </a:rPr>
              <a:t>www.collectedny.org/frameworkposts</a:t>
            </a:r>
            <a:r>
              <a:rPr lang="en" sz="2000" b="1">
                <a:solidFill>
                  <a:srgbClr val="0C343D"/>
                </a:solidFill>
                <a:latin typeface="Proxima Nova"/>
                <a:ea typeface="Proxima Nova"/>
                <a:cs typeface="Proxima Nova"/>
                <a:sym typeface="Proxima Nova"/>
              </a:rPr>
              <a:t> </a:t>
            </a:r>
          </a:p>
        </p:txBody>
      </p:sp>
      <p:pic>
        <p:nvPicPr>
          <p:cNvPr id="236" name="Shape 236"/>
          <p:cNvPicPr preferRelativeResize="0"/>
          <p:nvPr/>
        </p:nvPicPr>
        <p:blipFill>
          <a:blip r:embed="rId4">
            <a:alphaModFix/>
          </a:blip>
          <a:stretch>
            <a:fillRect/>
          </a:stretch>
        </p:blipFill>
        <p:spPr>
          <a:xfrm>
            <a:off x="4903225" y="941137"/>
            <a:ext cx="3993449" cy="3820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11700" y="445025"/>
            <a:ext cx="8520600" cy="572700"/>
          </a:xfrm>
          <a:prstGeom prst="rect">
            <a:avLst/>
          </a:prstGeom>
          <a:solidFill>
            <a:srgbClr val="F6B26B"/>
          </a:solidFill>
        </p:spPr>
        <p:txBody>
          <a:bodyPr lIns="91425" tIns="91425" rIns="91425" bIns="91425" anchor="t" anchorCtr="0">
            <a:noAutofit/>
          </a:bodyPr>
          <a:lstStyle/>
          <a:p>
            <a:pPr lvl="0">
              <a:spcBef>
                <a:spcPts val="0"/>
              </a:spcBef>
              <a:buClr>
                <a:schemeClr val="dk1"/>
              </a:buClr>
              <a:buSzPct val="39285"/>
              <a:buFont typeface="Arial"/>
              <a:buNone/>
            </a:pPr>
            <a:r>
              <a:rPr lang="en" b="1">
                <a:solidFill>
                  <a:srgbClr val="000000"/>
                </a:solidFill>
                <a:latin typeface="Proxima Nova"/>
                <a:ea typeface="Proxima Nova"/>
                <a:cs typeface="Proxima Nova"/>
                <a:sym typeface="Proxima Nova"/>
              </a:rPr>
              <a:t>Teaching Resources</a:t>
            </a:r>
          </a:p>
        </p:txBody>
      </p:sp>
      <p:sp>
        <p:nvSpPr>
          <p:cNvPr id="242" name="Shape 242"/>
          <p:cNvSpPr txBox="1">
            <a:spLocks noGrp="1"/>
          </p:cNvSpPr>
          <p:nvPr>
            <p:ph type="body" idx="1"/>
          </p:nvPr>
        </p:nvSpPr>
        <p:spPr>
          <a:xfrm>
            <a:off x="311700" y="1152475"/>
            <a:ext cx="4796400" cy="36171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2000">
                <a:solidFill>
                  <a:schemeClr val="dk1"/>
                </a:solidFill>
                <a:latin typeface="Proxima Nova"/>
                <a:ea typeface="Proxima Nova"/>
                <a:cs typeface="Proxima Nova"/>
                <a:sym typeface="Proxima Nova"/>
              </a:rPr>
              <a:t>CollectEdNY features reviews of high-quality, free teaching resources, including lesson plans, videos, activities, and more. The reviews are written by adult education teachers with adult education students and classrooms in mind. Each review describes the resource and offers advice for how to get started. </a:t>
            </a:r>
          </a:p>
          <a:p>
            <a:pPr lvl="0" rtl="0">
              <a:lnSpc>
                <a:spcPct val="100000"/>
              </a:lnSpc>
              <a:spcBef>
                <a:spcPts val="0"/>
              </a:spcBef>
              <a:spcAft>
                <a:spcPts val="0"/>
              </a:spcAft>
              <a:buNone/>
            </a:pPr>
            <a:endParaRPr sz="2000">
              <a:solidFill>
                <a:schemeClr val="dk1"/>
              </a:solidFill>
              <a:latin typeface="Proxima Nova"/>
              <a:ea typeface="Proxima Nova"/>
              <a:cs typeface="Proxima Nova"/>
              <a:sym typeface="Proxima Nova"/>
            </a:endParaRPr>
          </a:p>
          <a:p>
            <a:pPr lvl="0" rtl="0">
              <a:lnSpc>
                <a:spcPct val="100000"/>
              </a:lnSpc>
              <a:spcBef>
                <a:spcPts val="0"/>
              </a:spcBef>
              <a:spcAft>
                <a:spcPts val="0"/>
              </a:spcAft>
              <a:buNone/>
            </a:pPr>
            <a:r>
              <a:rPr lang="en" sz="2000" b="1" u="sng">
                <a:solidFill>
                  <a:srgbClr val="0C343D"/>
                </a:solidFill>
                <a:latin typeface="Proxima Nova"/>
                <a:ea typeface="Proxima Nova"/>
                <a:cs typeface="Proxima Nova"/>
                <a:sym typeface="Proxima Nova"/>
                <a:hlinkClick r:id="rId3"/>
              </a:rPr>
              <a:t>www.CollectEDNY.org</a:t>
            </a:r>
            <a:r>
              <a:rPr lang="en" sz="2000" b="1">
                <a:solidFill>
                  <a:srgbClr val="0C343D"/>
                </a:solidFill>
                <a:latin typeface="Proxima Nova"/>
                <a:ea typeface="Proxima Nova"/>
                <a:cs typeface="Proxima Nova"/>
                <a:sym typeface="Proxima Nova"/>
              </a:rPr>
              <a:t> </a:t>
            </a:r>
          </a:p>
          <a:p>
            <a:pPr lvl="0">
              <a:spcBef>
                <a:spcPts val="0"/>
              </a:spcBef>
              <a:buNone/>
            </a:pPr>
            <a:endParaRPr>
              <a:latin typeface="Proxima Nova"/>
              <a:ea typeface="Proxima Nova"/>
              <a:cs typeface="Proxima Nova"/>
              <a:sym typeface="Proxima Nova"/>
            </a:endParaRPr>
          </a:p>
        </p:txBody>
      </p:sp>
      <p:pic>
        <p:nvPicPr>
          <p:cNvPr id="243" name="Shape 243"/>
          <p:cNvPicPr preferRelativeResize="0"/>
          <p:nvPr/>
        </p:nvPicPr>
        <p:blipFill>
          <a:blip r:embed="rId4">
            <a:alphaModFix/>
          </a:blip>
          <a:stretch>
            <a:fillRect/>
          </a:stretch>
        </p:blipFill>
        <p:spPr>
          <a:xfrm>
            <a:off x="5108100" y="445025"/>
            <a:ext cx="3784800" cy="432461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11700" y="445025"/>
            <a:ext cx="8520600" cy="572700"/>
          </a:xfrm>
          <a:prstGeom prst="rect">
            <a:avLst/>
          </a:prstGeom>
          <a:solidFill>
            <a:srgbClr val="FF9900"/>
          </a:solidFill>
        </p:spPr>
        <p:txBody>
          <a:bodyPr lIns="91425" tIns="91425" rIns="91425" bIns="91425" anchor="t" anchorCtr="0">
            <a:noAutofit/>
          </a:bodyPr>
          <a:lstStyle/>
          <a:p>
            <a:pPr lvl="0" rtl="0">
              <a:spcBef>
                <a:spcPts val="0"/>
              </a:spcBef>
              <a:buNone/>
            </a:pPr>
            <a:r>
              <a:rPr lang="en" b="1">
                <a:solidFill>
                  <a:srgbClr val="000000"/>
                </a:solidFill>
                <a:latin typeface="Proxima Nova"/>
                <a:ea typeface="Proxima Nova"/>
                <a:cs typeface="Proxima Nova"/>
                <a:sym typeface="Proxima Nova"/>
              </a:rPr>
              <a:t>Teaching Resources</a:t>
            </a:r>
          </a:p>
        </p:txBody>
      </p:sp>
      <p:sp>
        <p:nvSpPr>
          <p:cNvPr id="249" name="Shape 249"/>
          <p:cNvSpPr txBox="1">
            <a:spLocks noGrp="1"/>
          </p:cNvSpPr>
          <p:nvPr>
            <p:ph type="body" idx="1"/>
          </p:nvPr>
        </p:nvSpPr>
        <p:spPr>
          <a:xfrm>
            <a:off x="311700" y="1152475"/>
            <a:ext cx="4852500" cy="3416400"/>
          </a:xfrm>
          <a:prstGeom prst="rect">
            <a:avLst/>
          </a:prstGeom>
          <a:ln w="9525" cap="flat" cmpd="sng">
            <a:solidFill>
              <a:srgbClr val="FF99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000">
                <a:solidFill>
                  <a:schemeClr val="dk1"/>
                </a:solidFill>
                <a:latin typeface="Proxima Nova"/>
                <a:ea typeface="Proxima Nova"/>
                <a:cs typeface="Proxima Nova"/>
                <a:sym typeface="Proxima Nova"/>
              </a:rPr>
              <a:t>MathMemos is a math teacher space within CollectEdNY where adult educators share rich math problems across a wide range of content areas, as well as samples of student work, and practical suggestions for bringing the problems to life in the classroom. </a:t>
            </a:r>
            <a:r>
              <a:rPr lang="en" sz="2000" b="1" u="sng">
                <a:solidFill>
                  <a:srgbClr val="0C343D"/>
                </a:solidFill>
                <a:latin typeface="Proxima Nova"/>
                <a:ea typeface="Proxima Nova"/>
                <a:cs typeface="Proxima Nova"/>
                <a:sym typeface="Proxima Nova"/>
                <a:hlinkClick r:id="rId3"/>
              </a:rPr>
              <a:t>www.MathMemos.org</a:t>
            </a:r>
            <a:r>
              <a:rPr lang="en" sz="2000" b="1">
                <a:solidFill>
                  <a:srgbClr val="0C343D"/>
                </a:solidFill>
                <a:latin typeface="Proxima Nova"/>
                <a:ea typeface="Proxima Nova"/>
                <a:cs typeface="Proxima Nova"/>
                <a:sym typeface="Proxima Nova"/>
              </a:rPr>
              <a:t> </a:t>
            </a:r>
          </a:p>
          <a:p>
            <a:pPr lvl="0">
              <a:spcBef>
                <a:spcPts val="0"/>
              </a:spcBef>
              <a:buNone/>
            </a:pPr>
            <a:endParaRPr/>
          </a:p>
        </p:txBody>
      </p:sp>
      <p:pic>
        <p:nvPicPr>
          <p:cNvPr id="250" name="Shape 250"/>
          <p:cNvPicPr preferRelativeResize="0"/>
          <p:nvPr/>
        </p:nvPicPr>
        <p:blipFill>
          <a:blip r:embed="rId4">
            <a:alphaModFix/>
          </a:blip>
          <a:stretch>
            <a:fillRect/>
          </a:stretch>
        </p:blipFill>
        <p:spPr>
          <a:xfrm>
            <a:off x="5164124" y="475325"/>
            <a:ext cx="3668174" cy="4192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000" b="1">
                <a:solidFill>
                  <a:srgbClr val="134F5C"/>
                </a:solidFill>
                <a:latin typeface="Proxima Nova"/>
                <a:ea typeface="Proxima Nova"/>
                <a:cs typeface="Proxima Nova"/>
                <a:sym typeface="Proxima Nova"/>
              </a:rPr>
              <a:t>Goals</a:t>
            </a:r>
          </a:p>
        </p:txBody>
      </p:sp>
      <p:sp>
        <p:nvSpPr>
          <p:cNvPr id="74" name="Shape 74"/>
          <p:cNvSpPr txBox="1">
            <a:spLocks noGrp="1"/>
          </p:cNvSpPr>
          <p:nvPr>
            <p:ph type="body" idx="1"/>
          </p:nvPr>
        </p:nvSpPr>
        <p:spPr>
          <a:xfrm>
            <a:off x="311700" y="1152475"/>
            <a:ext cx="8520600" cy="3640200"/>
          </a:xfrm>
          <a:prstGeom prst="rect">
            <a:avLst/>
          </a:prstGeom>
          <a:ln w="19050" cap="flat" cmpd="sng">
            <a:solidFill>
              <a:srgbClr val="134F5C"/>
            </a:solidFill>
            <a:prstDash val="solid"/>
            <a:round/>
            <a:headEnd type="none" w="med" len="med"/>
            <a:tailEnd type="none" w="med" len="med"/>
          </a:ln>
        </p:spPr>
        <p:txBody>
          <a:bodyPr lIns="91425" tIns="91425" rIns="91425" bIns="91425" anchor="t" anchorCtr="0">
            <a:noAutofit/>
          </a:bodyPr>
          <a:lstStyle/>
          <a:p>
            <a:pPr marL="457200" lvl="0" indent="-368300" rtl="0">
              <a:spcBef>
                <a:spcPts val="0"/>
              </a:spcBef>
              <a:buClr>
                <a:srgbClr val="134F5C"/>
              </a:buClr>
              <a:buSzPct val="100000"/>
              <a:buFont typeface="Proxima Nova"/>
            </a:pPr>
            <a:r>
              <a:rPr lang="en" sz="2200">
                <a:solidFill>
                  <a:srgbClr val="134F5C"/>
                </a:solidFill>
                <a:latin typeface="Proxima Nova"/>
                <a:ea typeface="Proxima Nova"/>
                <a:cs typeface="Proxima Nova"/>
                <a:sym typeface="Proxima Nova"/>
              </a:rPr>
              <a:t>Connect adult education math teachers with representatives from DRC and NYSED </a:t>
            </a:r>
          </a:p>
          <a:p>
            <a:pPr lvl="0" rtl="0">
              <a:spcBef>
                <a:spcPts val="0"/>
              </a:spcBef>
              <a:buNone/>
            </a:pPr>
            <a:r>
              <a:rPr lang="en" sz="2200">
                <a:solidFill>
                  <a:srgbClr val="134F5C"/>
                </a:solidFill>
                <a:latin typeface="Proxima Nova"/>
                <a:ea typeface="Proxima Nova"/>
                <a:cs typeface="Proxima Nova"/>
                <a:sym typeface="Proxima Nova"/>
              </a:rPr>
              <a:t>We hope teachers will leave with a better understanding of:</a:t>
            </a:r>
          </a:p>
          <a:p>
            <a:pPr marL="457200" lvl="0" indent="-368300" rtl="0">
              <a:spcBef>
                <a:spcPts val="0"/>
              </a:spcBef>
              <a:spcAft>
                <a:spcPts val="1000"/>
              </a:spcAft>
              <a:buClr>
                <a:srgbClr val="134F5C"/>
              </a:buClr>
              <a:buSzPct val="100000"/>
              <a:buFont typeface="Proxima Nova"/>
            </a:pPr>
            <a:r>
              <a:rPr lang="en" sz="2200">
                <a:solidFill>
                  <a:srgbClr val="134F5C"/>
                </a:solidFill>
                <a:latin typeface="Proxima Nova"/>
                <a:ea typeface="Proxima Nova"/>
                <a:cs typeface="Proxima Nova"/>
                <a:sym typeface="Proxima Nova"/>
              </a:rPr>
              <a:t>how to narrow the scope of what they teach and focus on high-utility/high emphasis math content </a:t>
            </a:r>
          </a:p>
          <a:p>
            <a:pPr marL="457200" lvl="0" indent="-368300" rtl="0">
              <a:spcBef>
                <a:spcPts val="0"/>
              </a:spcBef>
              <a:spcAft>
                <a:spcPts val="1000"/>
              </a:spcAft>
              <a:buClr>
                <a:srgbClr val="134F5C"/>
              </a:buClr>
              <a:buSzPct val="100000"/>
              <a:buFont typeface="Proxima Nova"/>
            </a:pPr>
            <a:r>
              <a:rPr lang="en" sz="2200">
                <a:solidFill>
                  <a:srgbClr val="134F5C"/>
                </a:solidFill>
                <a:latin typeface="Proxima Nova"/>
                <a:ea typeface="Proxima Nova"/>
                <a:cs typeface="Proxima Nova"/>
                <a:sym typeface="Proxima Nova"/>
              </a:rPr>
              <a:t>the kinds of questions students may be asked on the TASC</a:t>
            </a:r>
          </a:p>
          <a:p>
            <a:pPr marL="457200" lvl="0" indent="-368300" rtl="0">
              <a:spcBef>
                <a:spcPts val="0"/>
              </a:spcBef>
              <a:spcAft>
                <a:spcPts val="1000"/>
              </a:spcAft>
              <a:buClr>
                <a:srgbClr val="134F5C"/>
              </a:buClr>
              <a:buSzPct val="100000"/>
              <a:buFont typeface="Proxima Nova"/>
            </a:pPr>
            <a:r>
              <a:rPr lang="en" sz="2200">
                <a:solidFill>
                  <a:srgbClr val="134F5C"/>
                </a:solidFill>
                <a:latin typeface="Proxima Nova"/>
                <a:ea typeface="Proxima Nova"/>
                <a:cs typeface="Proxima Nova"/>
                <a:sym typeface="Proxima Nova"/>
              </a:rPr>
              <a:t>available teaching materials  </a:t>
            </a:r>
          </a:p>
          <a:p>
            <a:pPr lvl="0">
              <a:spcBef>
                <a:spcPts val="0"/>
              </a:spcBef>
              <a:buNone/>
            </a:pPr>
            <a:endParaRPr sz="2200">
              <a:solidFill>
                <a:srgbClr val="134F5C"/>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p:nvPr/>
        </p:nvSpPr>
        <p:spPr>
          <a:xfrm>
            <a:off x="132000" y="194850"/>
            <a:ext cx="8903100" cy="730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r>
              <a:rPr lang="en" sz="3000" b="1">
                <a:solidFill>
                  <a:srgbClr val="134F5C"/>
                </a:solidFill>
                <a:latin typeface="Proxima Nova"/>
                <a:ea typeface="Proxima Nova"/>
                <a:cs typeface="Proxima Nova"/>
                <a:sym typeface="Proxima Nova"/>
              </a:rPr>
              <a:t>Today’s Presenters</a:t>
            </a:r>
          </a:p>
        </p:txBody>
      </p:sp>
      <p:sp>
        <p:nvSpPr>
          <p:cNvPr id="80" name="Shape 80"/>
          <p:cNvSpPr txBox="1"/>
          <p:nvPr/>
        </p:nvSpPr>
        <p:spPr>
          <a:xfrm>
            <a:off x="1732350" y="2678562"/>
            <a:ext cx="6226500" cy="730200"/>
          </a:xfrm>
          <a:prstGeom prst="rect">
            <a:avLst/>
          </a:prstGeom>
          <a:noFill/>
          <a:ln>
            <a:noFill/>
          </a:ln>
        </p:spPr>
        <p:txBody>
          <a:bodyPr lIns="91425" tIns="91425" rIns="91425" bIns="91425" anchor="t" anchorCtr="0">
            <a:noAutofit/>
          </a:bodyPr>
          <a:lstStyle/>
          <a:p>
            <a:pPr lvl="0" algn="r" rtl="0">
              <a:lnSpc>
                <a:spcPct val="115000"/>
              </a:lnSpc>
              <a:spcBef>
                <a:spcPts val="0"/>
              </a:spcBef>
              <a:buNone/>
            </a:pPr>
            <a:r>
              <a:rPr lang="en" sz="1800" b="1">
                <a:solidFill>
                  <a:srgbClr val="666666"/>
                </a:solidFill>
                <a:latin typeface="Droid Sans"/>
                <a:ea typeface="Droid Sans"/>
                <a:cs typeface="Droid Sans"/>
                <a:sym typeface="Droid Sans"/>
              </a:rPr>
              <a:t>Tim Jones</a:t>
            </a:r>
            <a:r>
              <a:rPr lang="en" sz="1800">
                <a:solidFill>
                  <a:srgbClr val="666666"/>
                </a:solidFill>
                <a:latin typeface="Droid Sans"/>
                <a:ea typeface="Droid Sans"/>
                <a:cs typeface="Droid Sans"/>
                <a:sym typeface="Droid Sans"/>
              </a:rPr>
              <a:t>, Associate for Instructional Services,</a:t>
            </a:r>
            <a:br>
              <a:rPr lang="en" sz="1800">
                <a:solidFill>
                  <a:srgbClr val="666666"/>
                </a:solidFill>
                <a:latin typeface="Droid Sans"/>
                <a:ea typeface="Droid Sans"/>
                <a:cs typeface="Droid Sans"/>
                <a:sym typeface="Droid Sans"/>
              </a:rPr>
            </a:br>
            <a:r>
              <a:rPr lang="en" sz="1800">
                <a:solidFill>
                  <a:srgbClr val="666666"/>
                </a:solidFill>
                <a:latin typeface="Droid Sans"/>
                <a:ea typeface="Droid Sans"/>
                <a:cs typeface="Droid Sans"/>
                <a:sym typeface="Droid Sans"/>
              </a:rPr>
              <a:t>New York State Education Department</a:t>
            </a:r>
          </a:p>
        </p:txBody>
      </p:sp>
      <p:pic>
        <p:nvPicPr>
          <p:cNvPr id="81" name="Shape 81"/>
          <p:cNvPicPr preferRelativeResize="0"/>
          <p:nvPr/>
        </p:nvPicPr>
        <p:blipFill>
          <a:blip r:embed="rId3">
            <a:alphaModFix/>
          </a:blip>
          <a:stretch>
            <a:fillRect/>
          </a:stretch>
        </p:blipFill>
        <p:spPr>
          <a:xfrm>
            <a:off x="8145950" y="2565561"/>
            <a:ext cx="778399" cy="1034470"/>
          </a:xfrm>
          <a:prstGeom prst="rect">
            <a:avLst/>
          </a:prstGeom>
          <a:noFill/>
          <a:ln w="9525" cap="flat" cmpd="sng">
            <a:solidFill>
              <a:srgbClr val="000000"/>
            </a:solidFill>
            <a:prstDash val="solid"/>
            <a:round/>
            <a:headEnd type="none" w="med" len="med"/>
            <a:tailEnd type="none" w="med" len="med"/>
          </a:ln>
        </p:spPr>
      </p:pic>
      <p:sp>
        <p:nvSpPr>
          <p:cNvPr id="82" name="Shape 82"/>
          <p:cNvSpPr txBox="1"/>
          <p:nvPr/>
        </p:nvSpPr>
        <p:spPr>
          <a:xfrm>
            <a:off x="998850" y="1733025"/>
            <a:ext cx="6960000" cy="7302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800" b="1">
                <a:solidFill>
                  <a:srgbClr val="666666"/>
                </a:solidFill>
                <a:latin typeface="Droid Sans"/>
                <a:ea typeface="Droid Sans"/>
                <a:cs typeface="Droid Sans"/>
                <a:sym typeface="Droid Sans"/>
              </a:rPr>
              <a:t>Deedra Arvin</a:t>
            </a:r>
            <a:r>
              <a:rPr lang="en" sz="1800">
                <a:solidFill>
                  <a:srgbClr val="666666"/>
                </a:solidFill>
                <a:latin typeface="Droid Sans"/>
                <a:ea typeface="Droid Sans"/>
                <a:cs typeface="Droid Sans"/>
                <a:sym typeface="Droid Sans"/>
              </a:rPr>
              <a:t>, Test Development Program Manager, </a:t>
            </a:r>
            <a:br>
              <a:rPr lang="en" sz="1800">
                <a:solidFill>
                  <a:srgbClr val="666666"/>
                </a:solidFill>
                <a:latin typeface="Droid Sans"/>
                <a:ea typeface="Droid Sans"/>
                <a:cs typeface="Droid Sans"/>
                <a:sym typeface="Droid Sans"/>
              </a:rPr>
            </a:br>
            <a:r>
              <a:rPr lang="en" sz="1800">
                <a:solidFill>
                  <a:srgbClr val="666666"/>
                </a:solidFill>
                <a:latin typeface="Droid Sans"/>
                <a:ea typeface="Droid Sans"/>
                <a:cs typeface="Droid Sans"/>
                <a:sym typeface="Droid Sans"/>
              </a:rPr>
              <a:t>Data Recognition Corporation | CTB</a:t>
            </a:r>
          </a:p>
        </p:txBody>
      </p:sp>
      <p:sp>
        <p:nvSpPr>
          <p:cNvPr id="83" name="Shape 83"/>
          <p:cNvSpPr txBox="1"/>
          <p:nvPr/>
        </p:nvSpPr>
        <p:spPr>
          <a:xfrm>
            <a:off x="1103550" y="3624125"/>
            <a:ext cx="7042500" cy="7302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800" b="1">
                <a:solidFill>
                  <a:srgbClr val="666666"/>
                </a:solidFill>
                <a:latin typeface="Droid Sans"/>
                <a:ea typeface="Droid Sans"/>
                <a:cs typeface="Droid Sans"/>
                <a:sym typeface="Droid Sans"/>
              </a:rPr>
              <a:t>Mark Trushkowsky</a:t>
            </a:r>
            <a:r>
              <a:rPr lang="en" sz="1800">
                <a:solidFill>
                  <a:srgbClr val="666666"/>
                </a:solidFill>
                <a:latin typeface="Droid Sans"/>
                <a:ea typeface="Droid Sans"/>
                <a:cs typeface="Droid Sans"/>
                <a:sym typeface="Droid Sans"/>
              </a:rPr>
              <a:t>, Math Professional Development Coordinator,</a:t>
            </a:r>
            <a:br>
              <a:rPr lang="en" sz="1800">
                <a:solidFill>
                  <a:srgbClr val="666666"/>
                </a:solidFill>
                <a:latin typeface="Droid Sans"/>
                <a:ea typeface="Droid Sans"/>
                <a:cs typeface="Droid Sans"/>
                <a:sym typeface="Droid Sans"/>
              </a:rPr>
            </a:br>
            <a:r>
              <a:rPr lang="en" sz="1800">
                <a:solidFill>
                  <a:srgbClr val="666666"/>
                </a:solidFill>
                <a:latin typeface="Droid Sans"/>
                <a:ea typeface="Droid Sans"/>
                <a:cs typeface="Droid Sans"/>
                <a:sym typeface="Droid Sans"/>
              </a:rPr>
              <a:t>CUNY Adult Literacy/HSE Program</a:t>
            </a:r>
          </a:p>
        </p:txBody>
      </p:sp>
      <p:sp>
        <p:nvSpPr>
          <p:cNvPr id="84" name="Shape 84"/>
          <p:cNvSpPr txBox="1"/>
          <p:nvPr/>
        </p:nvSpPr>
        <p:spPr>
          <a:xfrm>
            <a:off x="1168200" y="944750"/>
            <a:ext cx="6960000" cy="730200"/>
          </a:xfrm>
          <a:prstGeom prst="rect">
            <a:avLst/>
          </a:prstGeom>
          <a:noFill/>
          <a:ln>
            <a:noFill/>
          </a:ln>
        </p:spPr>
        <p:txBody>
          <a:bodyPr lIns="91425" tIns="91425" rIns="91425" bIns="91425" anchor="t" anchorCtr="0">
            <a:noAutofit/>
          </a:bodyPr>
          <a:lstStyle/>
          <a:p>
            <a:pPr lvl="0" algn="r" rtl="0">
              <a:lnSpc>
                <a:spcPct val="115000"/>
              </a:lnSpc>
              <a:spcBef>
                <a:spcPts val="0"/>
              </a:spcBef>
              <a:spcAft>
                <a:spcPts val="1600"/>
              </a:spcAft>
              <a:buNone/>
            </a:pPr>
            <a:r>
              <a:rPr lang="en" sz="1800" b="1">
                <a:solidFill>
                  <a:srgbClr val="666666"/>
                </a:solidFill>
                <a:latin typeface="Droid Sans"/>
                <a:ea typeface="Droid Sans"/>
                <a:cs typeface="Droid Sans"/>
                <a:sym typeface="Droid Sans"/>
              </a:rPr>
              <a:t>Eric Appleton</a:t>
            </a:r>
            <a:r>
              <a:rPr lang="en" sz="1800">
                <a:solidFill>
                  <a:srgbClr val="666666"/>
                </a:solidFill>
                <a:latin typeface="Droid Sans"/>
                <a:ea typeface="Droid Sans"/>
                <a:cs typeface="Droid Sans"/>
                <a:sym typeface="Droid Sans"/>
              </a:rPr>
              <a:t>, Math &amp; Science Professional Developer,</a:t>
            </a:r>
            <a:br>
              <a:rPr lang="en" sz="1800">
                <a:solidFill>
                  <a:srgbClr val="666666"/>
                </a:solidFill>
                <a:latin typeface="Droid Sans"/>
                <a:ea typeface="Droid Sans"/>
                <a:cs typeface="Droid Sans"/>
                <a:sym typeface="Droid Sans"/>
              </a:rPr>
            </a:br>
            <a:r>
              <a:rPr lang="en" sz="1800">
                <a:solidFill>
                  <a:srgbClr val="666666"/>
                </a:solidFill>
                <a:latin typeface="Droid Sans"/>
                <a:ea typeface="Droid Sans"/>
                <a:cs typeface="Droid Sans"/>
                <a:sym typeface="Droid Sans"/>
              </a:rPr>
              <a:t>CUNY Adult Literacy/HSE Program</a:t>
            </a:r>
          </a:p>
        </p:txBody>
      </p:sp>
      <p:pic>
        <p:nvPicPr>
          <p:cNvPr id="85" name="Shape 85" descr="http://2.gravatar.com/avatar/918d034029b5f4627c3f34dfd4c9de1d"/>
          <p:cNvPicPr preferRelativeResize="0"/>
          <p:nvPr/>
        </p:nvPicPr>
        <p:blipFill>
          <a:blip r:embed="rId4">
            <a:alphaModFix/>
          </a:blip>
          <a:stretch>
            <a:fillRect/>
          </a:stretch>
        </p:blipFill>
        <p:spPr>
          <a:xfrm>
            <a:off x="8139313" y="1040012"/>
            <a:ext cx="791675" cy="791675"/>
          </a:xfrm>
          <a:prstGeom prst="rect">
            <a:avLst/>
          </a:prstGeom>
          <a:noFill/>
          <a:ln w="9525" cap="flat" cmpd="sng">
            <a:solidFill>
              <a:srgbClr val="000000"/>
            </a:solidFill>
            <a:prstDash val="solid"/>
            <a:round/>
            <a:headEnd type="none" w="med" len="med"/>
            <a:tailEnd type="none" w="med" len="med"/>
          </a:ln>
        </p:spPr>
      </p:pic>
      <p:pic>
        <p:nvPicPr>
          <p:cNvPr id="86" name="Shape 86" descr="http://0.gravatar.com/avatar/48d086f2f7df5407a9e8ae0c1b33110b"/>
          <p:cNvPicPr preferRelativeResize="0"/>
          <p:nvPr/>
        </p:nvPicPr>
        <p:blipFill>
          <a:blip r:embed="rId5">
            <a:alphaModFix/>
          </a:blip>
          <a:stretch>
            <a:fillRect/>
          </a:stretch>
        </p:blipFill>
        <p:spPr>
          <a:xfrm>
            <a:off x="220437" y="3600025"/>
            <a:ext cx="778400" cy="778400"/>
          </a:xfrm>
          <a:prstGeom prst="rect">
            <a:avLst/>
          </a:prstGeom>
          <a:noFill/>
          <a:ln w="9525" cap="flat" cmpd="sng">
            <a:solidFill>
              <a:srgbClr val="000000"/>
            </a:solidFill>
            <a:prstDash val="solid"/>
            <a:round/>
            <a:headEnd type="none" w="med" len="med"/>
            <a:tailEnd type="none" w="med" len="med"/>
          </a:ln>
        </p:spPr>
      </p:pic>
      <p:pic>
        <p:nvPicPr>
          <p:cNvPr id="87" name="Shape 87"/>
          <p:cNvPicPr preferRelativeResize="0"/>
          <p:nvPr/>
        </p:nvPicPr>
        <p:blipFill>
          <a:blip r:embed="rId6">
            <a:alphaModFix/>
          </a:blip>
          <a:stretch>
            <a:fillRect/>
          </a:stretch>
        </p:blipFill>
        <p:spPr>
          <a:xfrm>
            <a:off x="220449" y="1682825"/>
            <a:ext cx="778400" cy="882725"/>
          </a:xfrm>
          <a:prstGeom prst="rect">
            <a:avLst/>
          </a:prstGeom>
          <a:noFill/>
          <a:ln w="9525" cap="flat" cmpd="sng">
            <a:solidFill>
              <a:srgbClr val="666666"/>
            </a:solidFill>
            <a:prstDash val="solid"/>
            <a:round/>
            <a:headEnd type="none" w="med" len="med"/>
            <a:tailEnd type="none" w="med" len="me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a:solidFill>
                  <a:srgbClr val="134F5C"/>
                </a:solidFill>
                <a:latin typeface="Proxima Nova"/>
                <a:ea typeface="Proxima Nova"/>
                <a:cs typeface="Proxima Nova"/>
                <a:sym typeface="Proxima Nova"/>
              </a:rPr>
              <a:t>Agenda</a:t>
            </a:r>
          </a:p>
        </p:txBody>
      </p:sp>
      <p:sp>
        <p:nvSpPr>
          <p:cNvPr id="93" name="Shape 93"/>
          <p:cNvSpPr txBox="1">
            <a:spLocks noGrp="1"/>
          </p:cNvSpPr>
          <p:nvPr>
            <p:ph type="body" idx="1"/>
          </p:nvPr>
        </p:nvSpPr>
        <p:spPr>
          <a:xfrm>
            <a:off x="311700" y="1152475"/>
            <a:ext cx="8520600" cy="3729000"/>
          </a:xfrm>
          <a:prstGeom prst="rect">
            <a:avLst/>
          </a:prstGeom>
          <a:ln w="19050" cap="flat" cmpd="sng">
            <a:solidFill>
              <a:srgbClr val="134F5C"/>
            </a:solidFill>
            <a:prstDash val="solid"/>
            <a:round/>
            <a:headEnd type="none" w="med" len="med"/>
            <a:tailEnd type="none" w="med" len="med"/>
          </a:ln>
        </p:spPr>
        <p:txBody>
          <a:bodyPr lIns="91425" tIns="91425" rIns="91425" bIns="91425" anchor="t" anchorCtr="0">
            <a:noAutofit/>
          </a:bodyPr>
          <a:lstStyle/>
          <a:p>
            <a:pPr marL="457200" marR="0" lvl="0" indent="-368300" algn="l" rtl="0">
              <a:lnSpc>
                <a:spcPct val="115000"/>
              </a:lnSpc>
              <a:spcBef>
                <a:spcPts val="0"/>
              </a:spcBef>
              <a:spcAft>
                <a:spcPts val="1000"/>
              </a:spcAft>
              <a:buClr>
                <a:srgbClr val="134F5C"/>
              </a:buClr>
              <a:buSzPct val="100000"/>
              <a:buFont typeface="Arial" panose="020B0604020202020204" pitchFamily="34" charset="0"/>
              <a:buChar char="•"/>
            </a:pPr>
            <a:r>
              <a:rPr lang="en" sz="2200" dirty="0">
                <a:solidFill>
                  <a:srgbClr val="134F5C"/>
                </a:solidFill>
                <a:latin typeface="Proxima Nova"/>
                <a:ea typeface="Proxima Nova"/>
                <a:cs typeface="Proxima Nova"/>
                <a:sym typeface="Proxima Nova"/>
              </a:rPr>
              <a:t>Launch: Notice/Wonder</a:t>
            </a:r>
          </a:p>
          <a:p>
            <a:pPr marL="457200" marR="0" lvl="0" indent="-368300" algn="l" rtl="0">
              <a:lnSpc>
                <a:spcPct val="115000"/>
              </a:lnSpc>
              <a:spcBef>
                <a:spcPts val="0"/>
              </a:spcBef>
              <a:spcAft>
                <a:spcPts val="1000"/>
              </a:spcAft>
              <a:buClr>
                <a:srgbClr val="134F5C"/>
              </a:buClr>
              <a:buSzPct val="100000"/>
              <a:buFont typeface="Arial" panose="020B0604020202020204" pitchFamily="34" charset="0"/>
              <a:buChar char="•"/>
            </a:pPr>
            <a:r>
              <a:rPr lang="en" sz="2200" dirty="0">
                <a:solidFill>
                  <a:srgbClr val="134F5C"/>
                </a:solidFill>
                <a:latin typeface="Proxima Nova"/>
                <a:ea typeface="Proxima Nova"/>
                <a:cs typeface="Proxima Nova"/>
                <a:sym typeface="Proxima Nova"/>
              </a:rPr>
              <a:t>The Many Faces of a TASC Math Problem</a:t>
            </a:r>
          </a:p>
          <a:p>
            <a:pPr marL="457200" marR="0" lvl="0" indent="-368300" algn="l" rtl="0">
              <a:lnSpc>
                <a:spcPct val="115000"/>
              </a:lnSpc>
              <a:spcBef>
                <a:spcPts val="0"/>
              </a:spcBef>
              <a:spcAft>
                <a:spcPts val="1000"/>
              </a:spcAft>
              <a:buClr>
                <a:srgbClr val="134F5C"/>
              </a:buClr>
              <a:buSzPct val="100000"/>
              <a:buFont typeface="Arial" panose="020B0604020202020204" pitchFamily="34" charset="0"/>
              <a:buChar char="•"/>
            </a:pPr>
            <a:r>
              <a:rPr lang="en" sz="2200" dirty="0">
                <a:solidFill>
                  <a:srgbClr val="134F5C"/>
                </a:solidFill>
                <a:latin typeface="Proxima Nova"/>
                <a:ea typeface="Proxima Nova"/>
                <a:cs typeface="Proxima Nova"/>
                <a:sym typeface="Proxima Nova"/>
              </a:rPr>
              <a:t>TASC Math Blueprint &amp; Item Specifications</a:t>
            </a:r>
          </a:p>
          <a:p>
            <a:pPr marL="457200" marR="0" lvl="0" indent="-368300" algn="l" rtl="0">
              <a:lnSpc>
                <a:spcPct val="115000"/>
              </a:lnSpc>
              <a:spcBef>
                <a:spcPts val="0"/>
              </a:spcBef>
              <a:spcAft>
                <a:spcPts val="1000"/>
              </a:spcAft>
              <a:buClr>
                <a:srgbClr val="134F5C"/>
              </a:buClr>
              <a:buSzPct val="100000"/>
              <a:buFont typeface="Arial" panose="020B0604020202020204" pitchFamily="34" charset="0"/>
              <a:buChar char="•"/>
            </a:pPr>
            <a:r>
              <a:rPr lang="en" sz="2200" dirty="0">
                <a:solidFill>
                  <a:srgbClr val="134F5C"/>
                </a:solidFill>
                <a:latin typeface="Proxima Nova"/>
                <a:ea typeface="Proxima Nova"/>
                <a:cs typeface="Proxima Nova"/>
                <a:sym typeface="Proxima Nova"/>
              </a:rPr>
              <a:t>Changes to the TASC Math Reference Sheet</a:t>
            </a:r>
          </a:p>
          <a:p>
            <a:pPr marL="457200" marR="0" lvl="0" indent="-368300" algn="l" rtl="0">
              <a:lnSpc>
                <a:spcPct val="115000"/>
              </a:lnSpc>
              <a:spcBef>
                <a:spcPts val="0"/>
              </a:spcBef>
              <a:spcAft>
                <a:spcPts val="1000"/>
              </a:spcAft>
              <a:buClr>
                <a:srgbClr val="134F5C"/>
              </a:buClr>
              <a:buSzPct val="100000"/>
              <a:buFont typeface="Arial" panose="020B0604020202020204" pitchFamily="34" charset="0"/>
              <a:buChar char="•"/>
            </a:pPr>
            <a:r>
              <a:rPr lang="en" sz="2200" dirty="0">
                <a:solidFill>
                  <a:srgbClr val="134F5C"/>
                </a:solidFill>
                <a:latin typeface="Proxima Nova"/>
                <a:ea typeface="Proxima Nova"/>
                <a:cs typeface="Proxima Nova"/>
                <a:sym typeface="Proxima Nova"/>
              </a:rPr>
              <a:t>Q &amp; A</a:t>
            </a:r>
          </a:p>
          <a:p>
            <a:pPr marL="457200" marR="0" lvl="0" indent="-368300" algn="l" rtl="0">
              <a:lnSpc>
                <a:spcPct val="115000"/>
              </a:lnSpc>
              <a:spcBef>
                <a:spcPts val="0"/>
              </a:spcBef>
              <a:spcAft>
                <a:spcPts val="1000"/>
              </a:spcAft>
              <a:buClr>
                <a:srgbClr val="134F5C"/>
              </a:buClr>
              <a:buSzPct val="100000"/>
              <a:buFont typeface="Arial" panose="020B0604020202020204" pitchFamily="34" charset="0"/>
              <a:buChar char="•"/>
            </a:pPr>
            <a:r>
              <a:rPr lang="en" sz="2200" dirty="0">
                <a:solidFill>
                  <a:srgbClr val="134F5C"/>
                </a:solidFill>
                <a:latin typeface="Proxima Nova"/>
                <a:ea typeface="Proxima Nova"/>
                <a:cs typeface="Proxima Nova"/>
                <a:sym typeface="Proxima Nova"/>
              </a:rPr>
              <a:t>Feedback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311700" y="279000"/>
            <a:ext cx="8520600" cy="4290000"/>
          </a:xfrm>
          <a:prstGeom prst="rect">
            <a:avLst/>
          </a:prstGeom>
          <a:ln w="76200" cap="flat" cmpd="sng">
            <a:solidFill>
              <a:schemeClr val="accent5"/>
            </a:solidFill>
            <a:prstDash val="solid"/>
            <a:round/>
            <a:headEnd type="none" w="med" len="med"/>
            <a:tailEnd type="none" w="med" len="med"/>
          </a:ln>
        </p:spPr>
        <p:txBody>
          <a:bodyPr lIns="91425" tIns="91425" rIns="91425" bIns="91425" anchor="t" anchorCtr="0">
            <a:noAutofit/>
          </a:bodyPr>
          <a:lstStyle/>
          <a:p>
            <a:pPr marL="0" marR="0" lvl="0" indent="0" algn="l" rtl="0">
              <a:lnSpc>
                <a:spcPct val="100000"/>
              </a:lnSpc>
              <a:spcBef>
                <a:spcPts val="0"/>
              </a:spcBef>
              <a:spcAft>
                <a:spcPts val="0"/>
              </a:spcAft>
              <a:buNone/>
            </a:pPr>
            <a:endParaRPr sz="3000" b="1">
              <a:solidFill>
                <a:srgbClr val="134F5C"/>
              </a:solidFill>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3000" b="1">
              <a:solidFill>
                <a:srgbClr val="134F5C"/>
              </a:solidFill>
              <a:latin typeface="Proxima Nova"/>
              <a:ea typeface="Proxima Nova"/>
              <a:cs typeface="Proxima Nova"/>
              <a:sym typeface="Proxima Nova"/>
            </a:endParaRPr>
          </a:p>
          <a:p>
            <a:pPr marL="0" marR="0" lvl="0" indent="0" algn="ctr" rtl="0">
              <a:lnSpc>
                <a:spcPct val="100000"/>
              </a:lnSpc>
              <a:spcBef>
                <a:spcPts val="0"/>
              </a:spcBef>
              <a:spcAft>
                <a:spcPts val="0"/>
              </a:spcAft>
              <a:buNone/>
            </a:pPr>
            <a:r>
              <a:rPr lang="en" sz="3200" b="1">
                <a:solidFill>
                  <a:srgbClr val="134F5C"/>
                </a:solidFill>
                <a:latin typeface="Proxima Nova"/>
                <a:ea typeface="Proxima Nova"/>
                <a:cs typeface="Proxima Nova"/>
                <a:sym typeface="Proxima Nova"/>
              </a:rPr>
              <a:t>I Notice… I Wonder...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343275"/>
            <a:ext cx="4494300" cy="19620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latin typeface="Proxima Nova"/>
                <a:ea typeface="Proxima Nova"/>
                <a:cs typeface="Proxima Nova"/>
                <a:sym typeface="Proxima Nova"/>
              </a:rPr>
              <a:t>Four friends used the same taxi service to meet at a restaurant for dinner. </a:t>
            </a:r>
          </a:p>
        </p:txBody>
      </p:sp>
      <p:graphicFrame>
        <p:nvGraphicFramePr>
          <p:cNvPr id="104" name="Shape 104"/>
          <p:cNvGraphicFramePr/>
          <p:nvPr/>
        </p:nvGraphicFramePr>
        <p:xfrm>
          <a:off x="4806125" y="343112"/>
          <a:ext cx="4041925" cy="2194410"/>
        </p:xfrm>
        <a:graphic>
          <a:graphicData uri="http://schemas.openxmlformats.org/drawingml/2006/table">
            <a:tbl>
              <a:tblPr>
                <a:noFill/>
                <a:tableStyleId>{BA899ADF-1AD6-437E-9004-49D5770FFF05}</a:tableStyleId>
              </a:tblPr>
              <a:tblGrid>
                <a:gridCol w="1857700"/>
                <a:gridCol w="1189900"/>
                <a:gridCol w="994325"/>
              </a:tblGrid>
              <a:tr h="322950">
                <a:tc>
                  <a:txBody>
                    <a:bodyPr/>
                    <a:lstStyle/>
                    <a:p>
                      <a:pPr lvl="0" algn="ctr" rtl="0">
                        <a:spcBef>
                          <a:spcPts val="0"/>
                        </a:spcBef>
                        <a:buNone/>
                      </a:pPr>
                      <a:r>
                        <a:rPr lang="en" b="1">
                          <a:latin typeface="Proxima Nova"/>
                          <a:ea typeface="Proxima Nova"/>
                          <a:cs typeface="Proxima Nova"/>
                          <a:sym typeface="Proxima Nova"/>
                        </a:rPr>
                        <a:t>Passenger</a:t>
                      </a:r>
                    </a:p>
                  </a:txBody>
                  <a:tcPr marL="91425" marR="91425" marT="91425" marB="91425">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 b="1">
                          <a:latin typeface="Proxima Nova"/>
                          <a:ea typeface="Proxima Nova"/>
                          <a:cs typeface="Proxima Nova"/>
                          <a:sym typeface="Proxima Nova"/>
                        </a:rPr>
                        <a:t>Distance (in miles)</a:t>
                      </a:r>
                    </a:p>
                  </a:txBody>
                  <a:tcPr marL="91425" marR="91425" marT="91425" marB="91425">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 b="1">
                          <a:latin typeface="Proxima Nova"/>
                          <a:ea typeface="Proxima Nova"/>
                          <a:cs typeface="Proxima Nova"/>
                          <a:sym typeface="Proxima Nova"/>
                        </a:rPr>
                        <a:t>Cost</a:t>
                      </a:r>
                    </a:p>
                  </a:txBody>
                  <a:tcPr marL="91425" marR="91425" marT="91425" marB="91425">
                    <a:lnB w="9525" cap="flat" cmpd="sng">
                      <a:solidFill>
                        <a:srgbClr val="000000"/>
                      </a:solidFill>
                      <a:prstDash val="solid"/>
                      <a:round/>
                      <a:headEnd type="none" w="med" len="med"/>
                      <a:tailEnd type="none" w="med" len="med"/>
                    </a:lnB>
                  </a:tcPr>
                </a:tc>
              </a:tr>
              <a:tr h="322950">
                <a:tc>
                  <a:txBody>
                    <a:bodyPr/>
                    <a:lstStyle/>
                    <a:p>
                      <a:pPr lvl="0" algn="ctr" rtl="0">
                        <a:spcBef>
                          <a:spcPts val="0"/>
                        </a:spcBef>
                        <a:buNone/>
                      </a:pPr>
                      <a:r>
                        <a:rPr lang="en">
                          <a:latin typeface="Proxima Nova"/>
                          <a:ea typeface="Proxima Nova"/>
                          <a:cs typeface="Proxima Nova"/>
                          <a:sym typeface="Proxima Nova"/>
                        </a:rPr>
                        <a:t>Denise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$4.50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322950">
                <a:tc>
                  <a:txBody>
                    <a:bodyPr/>
                    <a:lstStyle/>
                    <a:p>
                      <a:pPr lvl="0" algn="ctr" rtl="0">
                        <a:spcBef>
                          <a:spcPts val="0"/>
                        </a:spcBef>
                        <a:buNone/>
                      </a:pPr>
                      <a:r>
                        <a:rPr lang="en">
                          <a:latin typeface="Proxima Nova"/>
                          <a:ea typeface="Proxima Nova"/>
                          <a:cs typeface="Proxima Nova"/>
                          <a:sym typeface="Proxima Nova"/>
                        </a:rPr>
                        <a:t>Mark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6</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$12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322950">
                <a:tc>
                  <a:txBody>
                    <a:bodyPr/>
                    <a:lstStyle/>
                    <a:p>
                      <a:pPr lvl="0" algn="ctr" rtl="0">
                        <a:spcBef>
                          <a:spcPts val="0"/>
                        </a:spcBef>
                        <a:buNone/>
                      </a:pPr>
                      <a:r>
                        <a:rPr lang="en">
                          <a:latin typeface="Proxima Nova"/>
                          <a:ea typeface="Proxima Nova"/>
                          <a:cs typeface="Proxima Nova"/>
                          <a:sym typeface="Proxima Nova"/>
                        </a:rPr>
                        <a:t>Solange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$7.50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322950">
                <a:tc>
                  <a:txBody>
                    <a:bodyPr/>
                    <a:lstStyle/>
                    <a:p>
                      <a:pPr lvl="0" algn="ctr" rtl="0">
                        <a:spcBef>
                          <a:spcPts val="0"/>
                        </a:spcBef>
                        <a:buNone/>
                      </a:pPr>
                      <a:r>
                        <a:rPr lang="en">
                          <a:latin typeface="Proxima Nova"/>
                          <a:ea typeface="Proxima Nova"/>
                          <a:cs typeface="Proxima Nova"/>
                          <a:sym typeface="Proxima Nova"/>
                        </a:rPr>
                        <a:t>Kate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8</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$15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bl>
          </a:graphicData>
        </a:graphic>
      </p:graphicFrame>
      <p:sp>
        <p:nvSpPr>
          <p:cNvPr id="105" name="Shape 105"/>
          <p:cNvSpPr txBox="1">
            <a:spLocks noGrp="1"/>
          </p:cNvSpPr>
          <p:nvPr>
            <p:ph type="body" idx="1"/>
          </p:nvPr>
        </p:nvSpPr>
        <p:spPr>
          <a:xfrm>
            <a:off x="311700" y="2857800"/>
            <a:ext cx="2436000" cy="17418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2000" b="1">
                <a:solidFill>
                  <a:srgbClr val="000000"/>
                </a:solidFill>
                <a:latin typeface="Proxima Nova"/>
                <a:ea typeface="Proxima Nova"/>
                <a:cs typeface="Proxima Nova"/>
                <a:sym typeface="Proxima Nova"/>
              </a:rPr>
              <a:t>What math questions could you ask?</a:t>
            </a:r>
          </a:p>
          <a:p>
            <a:pPr lvl="0" rtl="0">
              <a:spcBef>
                <a:spcPts val="0"/>
              </a:spcBef>
              <a:buNone/>
            </a:pPr>
            <a:endParaRPr sz="2400" b="1">
              <a:latin typeface="Proxima Nova"/>
              <a:ea typeface="Proxima Nova"/>
              <a:cs typeface="Proxima Nova"/>
              <a:sym typeface="Proxima Nova"/>
            </a:endParaRPr>
          </a:p>
        </p:txBody>
      </p:sp>
      <p:sp>
        <p:nvSpPr>
          <p:cNvPr id="106" name="Shape 106"/>
          <p:cNvSpPr txBox="1">
            <a:spLocks noGrp="1"/>
          </p:cNvSpPr>
          <p:nvPr>
            <p:ph type="body" idx="1"/>
          </p:nvPr>
        </p:nvSpPr>
        <p:spPr>
          <a:xfrm>
            <a:off x="3078150" y="2857800"/>
            <a:ext cx="5754300" cy="9549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000" b="1">
                <a:solidFill>
                  <a:schemeClr val="dk1"/>
                </a:solidFill>
                <a:latin typeface="Proxima Nova"/>
                <a:ea typeface="Proxima Nova"/>
                <a:cs typeface="Proxima Nova"/>
                <a:sym typeface="Proxima Nova"/>
              </a:rPr>
              <a:t>What do you notice?</a:t>
            </a:r>
          </a:p>
          <a:p>
            <a:pPr lvl="0" rtl="0">
              <a:spcBef>
                <a:spcPts val="0"/>
              </a:spcBef>
              <a:buNone/>
            </a:pPr>
            <a:endParaRPr b="1" i="1">
              <a:solidFill>
                <a:srgbClr val="000000"/>
              </a:solidFill>
              <a:latin typeface="Proxima Nova"/>
              <a:ea typeface="Proxima Nova"/>
              <a:cs typeface="Proxima Nova"/>
              <a:sym typeface="Proxima Nova"/>
            </a:endParaRPr>
          </a:p>
        </p:txBody>
      </p:sp>
      <p:sp>
        <p:nvSpPr>
          <p:cNvPr id="107" name="Shape 107"/>
          <p:cNvSpPr txBox="1"/>
          <p:nvPr/>
        </p:nvSpPr>
        <p:spPr>
          <a:xfrm>
            <a:off x="3078150" y="3812850"/>
            <a:ext cx="5754300" cy="9723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r>
              <a:rPr lang="en" sz="2000" b="1">
                <a:solidFill>
                  <a:schemeClr val="dk1"/>
                </a:solidFill>
                <a:latin typeface="Proxima Nova"/>
                <a:ea typeface="Proxima Nova"/>
                <a:cs typeface="Proxima Nova"/>
                <a:sym typeface="Proxima Nova"/>
              </a:rPr>
              <a:t>What do you wonder?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10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343275"/>
            <a:ext cx="4494300" cy="19620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latin typeface="Proxima Nova"/>
                <a:ea typeface="Proxima Nova"/>
                <a:cs typeface="Proxima Nova"/>
                <a:sym typeface="Proxima Nova"/>
              </a:rPr>
              <a:t>Four friends used the same taxi service to meet at a restaurant for dinner. When they arrived at the restaurant, they compared their cab fare and tried to figure out a rule that the taxi company used to calculate cost. </a:t>
            </a:r>
          </a:p>
          <a:p>
            <a:pPr lvl="0" rtl="0">
              <a:spcBef>
                <a:spcPts val="0"/>
              </a:spcBef>
              <a:spcAft>
                <a:spcPts val="500"/>
              </a:spcAft>
              <a:buClr>
                <a:schemeClr val="dk1"/>
              </a:buClr>
              <a:buSzPct val="61111"/>
              <a:buFont typeface="Arial"/>
              <a:buNone/>
            </a:pPr>
            <a:endParaRPr sz="1800">
              <a:solidFill>
                <a:schemeClr val="accent5"/>
              </a:solidFill>
              <a:latin typeface="Proxima Nova"/>
              <a:ea typeface="Proxima Nova"/>
              <a:cs typeface="Proxima Nova"/>
              <a:sym typeface="Proxima Nova"/>
            </a:endParaRPr>
          </a:p>
        </p:txBody>
      </p:sp>
      <p:sp>
        <p:nvSpPr>
          <p:cNvPr id="113" name="Shape 113"/>
          <p:cNvSpPr txBox="1">
            <a:spLocks noGrp="1"/>
          </p:cNvSpPr>
          <p:nvPr>
            <p:ph type="body" idx="1"/>
          </p:nvPr>
        </p:nvSpPr>
        <p:spPr>
          <a:xfrm>
            <a:off x="311700" y="2857800"/>
            <a:ext cx="4342800" cy="1741800"/>
          </a:xfrm>
          <a:prstGeom prst="rect">
            <a:avLst/>
          </a:prstGeom>
        </p:spPr>
        <p:txBody>
          <a:bodyPr lIns="91425" tIns="91425" rIns="91425" bIns="91425" anchor="t" anchorCtr="0">
            <a:noAutofit/>
          </a:bodyPr>
          <a:lstStyle/>
          <a:p>
            <a:pPr lvl="0" algn="ctr" rtl="0">
              <a:lnSpc>
                <a:spcPct val="100000"/>
              </a:lnSpc>
              <a:spcBef>
                <a:spcPts val="0"/>
              </a:spcBef>
              <a:spcAft>
                <a:spcPts val="0"/>
              </a:spcAft>
              <a:buClr>
                <a:schemeClr val="dk1"/>
              </a:buClr>
              <a:buSzPct val="55000"/>
              <a:buFont typeface="Arial"/>
              <a:buNone/>
            </a:pPr>
            <a:r>
              <a:rPr lang="en" sz="2000" b="1">
                <a:solidFill>
                  <a:srgbClr val="000000"/>
                </a:solidFill>
                <a:latin typeface="Proxima Nova"/>
                <a:ea typeface="Proxima Nova"/>
                <a:cs typeface="Proxima Nova"/>
                <a:sym typeface="Proxima Nova"/>
              </a:rPr>
              <a:t>Which linear function models the relationship between the number of miles driven, </a:t>
            </a:r>
            <a:r>
              <a:rPr lang="en" sz="2000" b="1" i="1">
                <a:solidFill>
                  <a:srgbClr val="000000"/>
                </a:solidFill>
                <a:latin typeface="Proxima Nova"/>
                <a:ea typeface="Proxima Nova"/>
                <a:cs typeface="Proxima Nova"/>
                <a:sym typeface="Proxima Nova"/>
              </a:rPr>
              <a:t>m</a:t>
            </a:r>
            <a:r>
              <a:rPr lang="en" sz="2000" b="1">
                <a:solidFill>
                  <a:srgbClr val="000000"/>
                </a:solidFill>
                <a:latin typeface="Proxima Nova"/>
                <a:ea typeface="Proxima Nova"/>
                <a:cs typeface="Proxima Nova"/>
                <a:sym typeface="Proxima Nova"/>
              </a:rPr>
              <a:t>, and the cost of the cab ride, </a:t>
            </a:r>
            <a:r>
              <a:rPr lang="en" sz="2000" b="1" i="1">
                <a:solidFill>
                  <a:srgbClr val="000000"/>
                </a:solidFill>
                <a:latin typeface="Proxima Nova"/>
                <a:ea typeface="Proxima Nova"/>
                <a:cs typeface="Proxima Nova"/>
                <a:sym typeface="Proxima Nova"/>
              </a:rPr>
              <a:t>C</a:t>
            </a:r>
            <a:r>
              <a:rPr lang="en" sz="2000" b="1">
                <a:solidFill>
                  <a:srgbClr val="000000"/>
                </a:solidFill>
                <a:latin typeface="Proxima Nova"/>
                <a:ea typeface="Proxima Nova"/>
                <a:cs typeface="Proxima Nova"/>
                <a:sym typeface="Proxima Nova"/>
              </a:rPr>
              <a:t>?</a:t>
            </a:r>
          </a:p>
          <a:p>
            <a:pPr lvl="0">
              <a:spcBef>
                <a:spcPts val="0"/>
              </a:spcBef>
              <a:buNone/>
            </a:pPr>
            <a:endParaRPr sz="2400" b="1">
              <a:latin typeface="Proxima Nova"/>
              <a:ea typeface="Proxima Nova"/>
              <a:cs typeface="Proxima Nova"/>
              <a:sym typeface="Proxima Nova"/>
            </a:endParaRPr>
          </a:p>
        </p:txBody>
      </p:sp>
      <p:sp>
        <p:nvSpPr>
          <p:cNvPr id="114" name="Shape 114"/>
          <p:cNvSpPr txBox="1"/>
          <p:nvPr/>
        </p:nvSpPr>
        <p:spPr>
          <a:xfrm>
            <a:off x="4843337" y="2857800"/>
            <a:ext cx="3967500" cy="192375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457200" lvl="0" indent="-342900" rtl="0">
              <a:lnSpc>
                <a:spcPct val="115000"/>
              </a:lnSpc>
              <a:spcBef>
                <a:spcPts val="0"/>
              </a:spcBef>
              <a:spcAft>
                <a:spcPts val="1600"/>
              </a:spcAft>
              <a:buClr>
                <a:schemeClr val="dk1"/>
              </a:buClr>
              <a:buSzPct val="100000"/>
              <a:buFont typeface="Proxima Nova"/>
              <a:buAutoNum type="alphaUcPeriod"/>
            </a:pPr>
            <a:r>
              <a:rPr lang="en" sz="1800" i="1">
                <a:solidFill>
                  <a:schemeClr val="dk1"/>
                </a:solidFill>
                <a:latin typeface="Proxima Nova"/>
                <a:ea typeface="Proxima Nova"/>
                <a:cs typeface="Proxima Nova"/>
                <a:sym typeface="Proxima Nova"/>
              </a:rPr>
              <a:t>C</a:t>
            </a:r>
            <a:r>
              <a:rPr lang="en" sz="1800">
                <a:solidFill>
                  <a:schemeClr val="dk1"/>
                </a:solidFill>
                <a:latin typeface="Proxima Nova"/>
                <a:ea typeface="Proxima Nova"/>
                <a:cs typeface="Proxima Nova"/>
                <a:sym typeface="Proxima Nova"/>
              </a:rPr>
              <a:t> = 4.5</a:t>
            </a:r>
            <a:r>
              <a:rPr lang="en" sz="1800" i="1">
                <a:solidFill>
                  <a:schemeClr val="dk1"/>
                </a:solidFill>
                <a:latin typeface="Proxima Nova"/>
                <a:ea typeface="Proxima Nova"/>
                <a:cs typeface="Proxima Nova"/>
                <a:sym typeface="Proxima Nova"/>
              </a:rPr>
              <a:t>m</a:t>
            </a:r>
          </a:p>
          <a:p>
            <a:pPr marL="457200" lvl="0" indent="-342900" rtl="0">
              <a:lnSpc>
                <a:spcPct val="115000"/>
              </a:lnSpc>
              <a:spcBef>
                <a:spcPts val="0"/>
              </a:spcBef>
              <a:spcAft>
                <a:spcPts val="1600"/>
              </a:spcAft>
              <a:buClr>
                <a:schemeClr val="dk1"/>
              </a:buClr>
              <a:buSzPct val="100000"/>
              <a:buFont typeface="Proxima Nova"/>
              <a:buAutoNum type="alphaUcPeriod"/>
            </a:pPr>
            <a:r>
              <a:rPr lang="en" sz="1800" i="1">
                <a:solidFill>
                  <a:schemeClr val="dk1"/>
                </a:solidFill>
                <a:latin typeface="Proxima Nova"/>
                <a:ea typeface="Proxima Nova"/>
                <a:cs typeface="Proxima Nova"/>
                <a:sym typeface="Proxima Nova"/>
              </a:rPr>
              <a:t>C</a:t>
            </a:r>
            <a:r>
              <a:rPr lang="en" sz="1800">
                <a:solidFill>
                  <a:schemeClr val="dk1"/>
                </a:solidFill>
                <a:latin typeface="Proxima Nova"/>
                <a:ea typeface="Proxima Nova"/>
                <a:cs typeface="Proxima Nova"/>
                <a:sym typeface="Proxima Nova"/>
              </a:rPr>
              <a:t> =  2.5</a:t>
            </a:r>
            <a:r>
              <a:rPr lang="en" sz="1800" i="1">
                <a:solidFill>
                  <a:schemeClr val="dk1"/>
                </a:solidFill>
                <a:latin typeface="Proxima Nova"/>
                <a:ea typeface="Proxima Nova"/>
                <a:cs typeface="Proxima Nova"/>
                <a:sym typeface="Proxima Nova"/>
              </a:rPr>
              <a:t>m</a:t>
            </a:r>
          </a:p>
          <a:p>
            <a:pPr marL="457200" lvl="0" indent="-342900" rtl="0">
              <a:lnSpc>
                <a:spcPct val="115000"/>
              </a:lnSpc>
              <a:spcBef>
                <a:spcPts val="0"/>
              </a:spcBef>
              <a:spcAft>
                <a:spcPts val="1600"/>
              </a:spcAft>
              <a:buClr>
                <a:schemeClr val="dk1"/>
              </a:buClr>
              <a:buSzPct val="100000"/>
              <a:buFont typeface="Proxima Nova"/>
              <a:buAutoNum type="alphaUcPeriod"/>
            </a:pPr>
            <a:r>
              <a:rPr lang="en" sz="1800" i="1">
                <a:solidFill>
                  <a:schemeClr val="dk1"/>
                </a:solidFill>
                <a:latin typeface="Proxima Nova"/>
                <a:ea typeface="Proxima Nova"/>
                <a:cs typeface="Proxima Nova"/>
                <a:sym typeface="Proxima Nova"/>
              </a:rPr>
              <a:t>C </a:t>
            </a:r>
            <a:r>
              <a:rPr lang="en" sz="1800">
                <a:solidFill>
                  <a:schemeClr val="dk1"/>
                </a:solidFill>
                <a:latin typeface="Proxima Nova"/>
                <a:ea typeface="Proxima Nova"/>
                <a:cs typeface="Proxima Nova"/>
                <a:sym typeface="Proxima Nova"/>
              </a:rPr>
              <a:t>= 1.5</a:t>
            </a:r>
            <a:r>
              <a:rPr lang="en" sz="1800" i="1">
                <a:solidFill>
                  <a:schemeClr val="dk1"/>
                </a:solidFill>
                <a:latin typeface="Proxima Nova"/>
                <a:ea typeface="Proxima Nova"/>
                <a:cs typeface="Proxima Nova"/>
                <a:sym typeface="Proxima Nova"/>
              </a:rPr>
              <a:t>m</a:t>
            </a:r>
            <a:r>
              <a:rPr lang="en" sz="1800">
                <a:solidFill>
                  <a:schemeClr val="dk1"/>
                </a:solidFill>
                <a:latin typeface="Proxima Nova"/>
                <a:ea typeface="Proxima Nova"/>
                <a:cs typeface="Proxima Nova"/>
                <a:sym typeface="Proxima Nova"/>
              </a:rPr>
              <a:t> + 3</a:t>
            </a:r>
          </a:p>
          <a:p>
            <a:pPr marL="457200" lvl="0" indent="-342900" rtl="0">
              <a:lnSpc>
                <a:spcPct val="115000"/>
              </a:lnSpc>
              <a:spcBef>
                <a:spcPts val="0"/>
              </a:spcBef>
              <a:spcAft>
                <a:spcPts val="1600"/>
              </a:spcAft>
              <a:buClr>
                <a:schemeClr val="dk1"/>
              </a:buClr>
              <a:buSzPct val="100000"/>
              <a:buFont typeface="Proxima Nova"/>
              <a:buAutoNum type="alphaUcPeriod"/>
            </a:pPr>
            <a:r>
              <a:rPr lang="en" sz="1800" i="1">
                <a:solidFill>
                  <a:schemeClr val="dk1"/>
                </a:solidFill>
                <a:latin typeface="Proxima Nova"/>
                <a:ea typeface="Proxima Nova"/>
                <a:cs typeface="Proxima Nova"/>
                <a:sym typeface="Proxima Nova"/>
              </a:rPr>
              <a:t>C</a:t>
            </a:r>
            <a:r>
              <a:rPr lang="en" sz="1800">
                <a:solidFill>
                  <a:schemeClr val="dk1"/>
                </a:solidFill>
                <a:latin typeface="Proxima Nova"/>
                <a:ea typeface="Proxima Nova"/>
                <a:cs typeface="Proxima Nova"/>
                <a:sym typeface="Proxima Nova"/>
              </a:rPr>
              <a:t> = 3</a:t>
            </a:r>
            <a:r>
              <a:rPr lang="en" sz="1800" i="1">
                <a:solidFill>
                  <a:schemeClr val="dk1"/>
                </a:solidFill>
                <a:latin typeface="Proxima Nova"/>
                <a:ea typeface="Proxima Nova"/>
                <a:cs typeface="Proxima Nova"/>
                <a:sym typeface="Proxima Nova"/>
              </a:rPr>
              <a:t>m</a:t>
            </a:r>
            <a:r>
              <a:rPr lang="en" sz="1800">
                <a:solidFill>
                  <a:schemeClr val="dk1"/>
                </a:solidFill>
                <a:latin typeface="Proxima Nova"/>
                <a:ea typeface="Proxima Nova"/>
                <a:cs typeface="Proxima Nova"/>
                <a:sym typeface="Proxima Nova"/>
              </a:rPr>
              <a:t> + 1.50</a:t>
            </a:r>
          </a:p>
          <a:p>
            <a:pPr lvl="0">
              <a:spcBef>
                <a:spcPts val="0"/>
              </a:spcBef>
              <a:buNone/>
            </a:pPr>
            <a:endParaRPr/>
          </a:p>
          <a:p>
            <a:pPr lvl="0">
              <a:spcBef>
                <a:spcPts val="0"/>
              </a:spcBef>
              <a:buNone/>
            </a:pPr>
            <a:endParaRPr/>
          </a:p>
          <a:p>
            <a:pPr lvl="0">
              <a:spcBef>
                <a:spcPts val="0"/>
              </a:spcBef>
              <a:buNone/>
            </a:pPr>
            <a:endParaRPr/>
          </a:p>
        </p:txBody>
      </p:sp>
      <p:graphicFrame>
        <p:nvGraphicFramePr>
          <p:cNvPr id="115" name="Shape 115"/>
          <p:cNvGraphicFramePr/>
          <p:nvPr/>
        </p:nvGraphicFramePr>
        <p:xfrm>
          <a:off x="4806125" y="343112"/>
          <a:ext cx="4041925" cy="2194410"/>
        </p:xfrm>
        <a:graphic>
          <a:graphicData uri="http://schemas.openxmlformats.org/drawingml/2006/table">
            <a:tbl>
              <a:tblPr>
                <a:noFill/>
                <a:tableStyleId>{BA899ADF-1AD6-437E-9004-49D5770FFF05}</a:tableStyleId>
              </a:tblPr>
              <a:tblGrid>
                <a:gridCol w="1857700"/>
                <a:gridCol w="1189900"/>
                <a:gridCol w="994325"/>
              </a:tblGrid>
              <a:tr h="322950">
                <a:tc>
                  <a:txBody>
                    <a:bodyPr/>
                    <a:lstStyle/>
                    <a:p>
                      <a:pPr lvl="0" algn="ctr" rtl="0">
                        <a:spcBef>
                          <a:spcPts val="0"/>
                        </a:spcBef>
                        <a:buNone/>
                      </a:pPr>
                      <a:r>
                        <a:rPr lang="en" b="1">
                          <a:latin typeface="Proxima Nova"/>
                          <a:ea typeface="Proxima Nova"/>
                          <a:cs typeface="Proxima Nova"/>
                          <a:sym typeface="Proxima Nova"/>
                        </a:rPr>
                        <a:t>Passenger</a:t>
                      </a:r>
                    </a:p>
                  </a:txBody>
                  <a:tcPr marL="91425" marR="91425" marT="91425" marB="91425">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 b="1">
                          <a:latin typeface="Proxima Nova"/>
                          <a:ea typeface="Proxima Nova"/>
                          <a:cs typeface="Proxima Nova"/>
                          <a:sym typeface="Proxima Nova"/>
                        </a:rPr>
                        <a:t>Distance </a:t>
                      </a:r>
                      <a:r>
                        <a:rPr lang="en" b="1">
                          <a:solidFill>
                            <a:schemeClr val="dk1"/>
                          </a:solidFill>
                          <a:latin typeface="Proxima Nova"/>
                          <a:ea typeface="Proxima Nova"/>
                          <a:cs typeface="Proxima Nova"/>
                          <a:sym typeface="Proxima Nova"/>
                        </a:rPr>
                        <a:t>(in miles)</a:t>
                      </a:r>
                    </a:p>
                  </a:txBody>
                  <a:tcPr marL="91425" marR="91425" marT="91425" marB="91425">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 b="1">
                          <a:latin typeface="Proxima Nova"/>
                          <a:ea typeface="Proxima Nova"/>
                          <a:cs typeface="Proxima Nova"/>
                          <a:sym typeface="Proxima Nova"/>
                        </a:rPr>
                        <a:t>Cost</a:t>
                      </a:r>
                    </a:p>
                  </a:txBody>
                  <a:tcPr marL="91425" marR="91425" marT="91425" marB="91425">
                    <a:lnB w="9525" cap="flat" cmpd="sng">
                      <a:solidFill>
                        <a:srgbClr val="000000"/>
                      </a:solidFill>
                      <a:prstDash val="solid"/>
                      <a:round/>
                      <a:headEnd type="none" w="med" len="med"/>
                      <a:tailEnd type="none" w="med" len="med"/>
                    </a:lnB>
                  </a:tcPr>
                </a:tc>
              </a:tr>
              <a:tr h="322950">
                <a:tc>
                  <a:txBody>
                    <a:bodyPr/>
                    <a:lstStyle/>
                    <a:p>
                      <a:pPr lvl="0" algn="ctr" rtl="0">
                        <a:spcBef>
                          <a:spcPts val="0"/>
                        </a:spcBef>
                        <a:buNone/>
                      </a:pPr>
                      <a:r>
                        <a:rPr lang="en">
                          <a:latin typeface="Proxima Nova"/>
                          <a:ea typeface="Proxima Nova"/>
                          <a:cs typeface="Proxima Nova"/>
                          <a:sym typeface="Proxima Nova"/>
                        </a:rPr>
                        <a:t>Denise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$4.50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322950">
                <a:tc>
                  <a:txBody>
                    <a:bodyPr/>
                    <a:lstStyle/>
                    <a:p>
                      <a:pPr lvl="0" algn="ctr" rtl="0">
                        <a:spcBef>
                          <a:spcPts val="0"/>
                        </a:spcBef>
                        <a:buNone/>
                      </a:pPr>
                      <a:r>
                        <a:rPr lang="en">
                          <a:latin typeface="Proxima Nova"/>
                          <a:ea typeface="Proxima Nova"/>
                          <a:cs typeface="Proxima Nova"/>
                          <a:sym typeface="Proxima Nova"/>
                        </a:rPr>
                        <a:t>Mark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6</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$12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322950">
                <a:tc>
                  <a:txBody>
                    <a:bodyPr/>
                    <a:lstStyle/>
                    <a:p>
                      <a:pPr lvl="0" algn="ctr" rtl="0">
                        <a:spcBef>
                          <a:spcPts val="0"/>
                        </a:spcBef>
                        <a:buNone/>
                      </a:pPr>
                      <a:r>
                        <a:rPr lang="en">
                          <a:latin typeface="Proxima Nova"/>
                          <a:ea typeface="Proxima Nova"/>
                          <a:cs typeface="Proxima Nova"/>
                          <a:sym typeface="Proxima Nova"/>
                        </a:rPr>
                        <a:t>Solange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$7.50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322950">
                <a:tc>
                  <a:txBody>
                    <a:bodyPr/>
                    <a:lstStyle/>
                    <a:p>
                      <a:pPr lvl="0" algn="ctr" rtl="0">
                        <a:spcBef>
                          <a:spcPts val="0"/>
                        </a:spcBef>
                        <a:buNone/>
                      </a:pPr>
                      <a:r>
                        <a:rPr lang="en">
                          <a:latin typeface="Proxima Nova"/>
                          <a:ea typeface="Proxima Nova"/>
                          <a:cs typeface="Proxima Nova"/>
                          <a:sym typeface="Proxima Nova"/>
                        </a:rPr>
                        <a:t>Kate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8</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$15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bl>
          </a:graphicData>
        </a:graphic>
      </p:graphicFrame>
      <p:sp>
        <p:nvSpPr>
          <p:cNvPr id="116" name="Shape 116"/>
          <p:cNvSpPr/>
          <p:nvPr/>
        </p:nvSpPr>
        <p:spPr>
          <a:xfrm>
            <a:off x="6662928" y="4088942"/>
            <a:ext cx="703500" cy="168300"/>
          </a:xfrm>
          <a:prstGeom prst="left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10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343275"/>
            <a:ext cx="4494300" cy="19620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latin typeface="Proxima Nova"/>
                <a:ea typeface="Proxima Nova"/>
                <a:cs typeface="Proxima Nova"/>
                <a:sym typeface="Proxima Nova"/>
              </a:rPr>
              <a:t>Four friends used the same taxi service to meet at a restaurant for dinner. When they arrived at the restaurant, they compared their cab fare and tried to figure out a rule that the taxi company used to calculate cost. </a:t>
            </a:r>
          </a:p>
          <a:p>
            <a:pPr lvl="0" rtl="0">
              <a:spcBef>
                <a:spcPts val="0"/>
              </a:spcBef>
              <a:spcAft>
                <a:spcPts val="500"/>
              </a:spcAft>
              <a:buClr>
                <a:schemeClr val="dk1"/>
              </a:buClr>
              <a:buSzPct val="61111"/>
              <a:buFont typeface="Arial"/>
              <a:buNone/>
            </a:pPr>
            <a:endParaRPr sz="1800">
              <a:solidFill>
                <a:schemeClr val="accent5"/>
              </a:solidFill>
              <a:latin typeface="Proxima Nova"/>
              <a:ea typeface="Proxima Nova"/>
              <a:cs typeface="Proxima Nova"/>
              <a:sym typeface="Proxima Nova"/>
            </a:endParaRPr>
          </a:p>
        </p:txBody>
      </p:sp>
      <p:graphicFrame>
        <p:nvGraphicFramePr>
          <p:cNvPr id="122" name="Shape 122"/>
          <p:cNvGraphicFramePr/>
          <p:nvPr/>
        </p:nvGraphicFramePr>
        <p:xfrm>
          <a:off x="4806125" y="343112"/>
          <a:ext cx="4041925" cy="2194410"/>
        </p:xfrm>
        <a:graphic>
          <a:graphicData uri="http://schemas.openxmlformats.org/drawingml/2006/table">
            <a:tbl>
              <a:tblPr>
                <a:noFill/>
                <a:tableStyleId>{BA899ADF-1AD6-437E-9004-49D5770FFF05}</a:tableStyleId>
              </a:tblPr>
              <a:tblGrid>
                <a:gridCol w="1857700"/>
                <a:gridCol w="1189900"/>
                <a:gridCol w="994325"/>
              </a:tblGrid>
              <a:tr h="322950">
                <a:tc>
                  <a:txBody>
                    <a:bodyPr/>
                    <a:lstStyle/>
                    <a:p>
                      <a:pPr lvl="0" algn="ctr" rtl="0">
                        <a:spcBef>
                          <a:spcPts val="0"/>
                        </a:spcBef>
                        <a:buNone/>
                      </a:pPr>
                      <a:r>
                        <a:rPr lang="en" b="1">
                          <a:latin typeface="Proxima Nova"/>
                          <a:ea typeface="Proxima Nova"/>
                          <a:cs typeface="Proxima Nova"/>
                          <a:sym typeface="Proxima Nova"/>
                        </a:rPr>
                        <a:t>Passenger</a:t>
                      </a:r>
                    </a:p>
                  </a:txBody>
                  <a:tcPr marL="91425" marR="91425" marT="91425" marB="91425">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 b="1">
                          <a:latin typeface="Proxima Nova"/>
                          <a:ea typeface="Proxima Nova"/>
                          <a:cs typeface="Proxima Nova"/>
                          <a:sym typeface="Proxima Nova"/>
                        </a:rPr>
                        <a:t>Distance </a:t>
                      </a:r>
                      <a:r>
                        <a:rPr lang="en" b="1">
                          <a:solidFill>
                            <a:schemeClr val="dk1"/>
                          </a:solidFill>
                          <a:latin typeface="Proxima Nova"/>
                          <a:ea typeface="Proxima Nova"/>
                          <a:cs typeface="Proxima Nova"/>
                          <a:sym typeface="Proxima Nova"/>
                        </a:rPr>
                        <a:t>(in miles)</a:t>
                      </a:r>
                    </a:p>
                  </a:txBody>
                  <a:tcPr marL="91425" marR="91425" marT="91425" marB="91425">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 b="1">
                          <a:latin typeface="Proxima Nova"/>
                          <a:ea typeface="Proxima Nova"/>
                          <a:cs typeface="Proxima Nova"/>
                          <a:sym typeface="Proxima Nova"/>
                        </a:rPr>
                        <a:t>Cost</a:t>
                      </a:r>
                    </a:p>
                  </a:txBody>
                  <a:tcPr marL="91425" marR="91425" marT="91425" marB="91425">
                    <a:lnB w="9525" cap="flat" cmpd="sng">
                      <a:solidFill>
                        <a:srgbClr val="000000"/>
                      </a:solidFill>
                      <a:prstDash val="solid"/>
                      <a:round/>
                      <a:headEnd type="none" w="med" len="med"/>
                      <a:tailEnd type="none" w="med" len="med"/>
                    </a:lnB>
                  </a:tcPr>
                </a:tc>
              </a:tr>
              <a:tr h="322950">
                <a:tc>
                  <a:txBody>
                    <a:bodyPr/>
                    <a:lstStyle/>
                    <a:p>
                      <a:pPr lvl="0" algn="ctr" rtl="0">
                        <a:spcBef>
                          <a:spcPts val="0"/>
                        </a:spcBef>
                        <a:buNone/>
                      </a:pPr>
                      <a:r>
                        <a:rPr lang="en">
                          <a:latin typeface="Proxima Nova"/>
                          <a:ea typeface="Proxima Nova"/>
                          <a:cs typeface="Proxima Nova"/>
                          <a:sym typeface="Proxima Nova"/>
                        </a:rPr>
                        <a:t>Denise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$4.50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322950">
                <a:tc>
                  <a:txBody>
                    <a:bodyPr/>
                    <a:lstStyle/>
                    <a:p>
                      <a:pPr lvl="0" algn="ctr" rtl="0">
                        <a:spcBef>
                          <a:spcPts val="0"/>
                        </a:spcBef>
                        <a:buNone/>
                      </a:pPr>
                      <a:r>
                        <a:rPr lang="en">
                          <a:latin typeface="Proxima Nova"/>
                          <a:ea typeface="Proxima Nova"/>
                          <a:cs typeface="Proxima Nova"/>
                          <a:sym typeface="Proxima Nova"/>
                        </a:rPr>
                        <a:t>Mark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6</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$12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322950">
                <a:tc>
                  <a:txBody>
                    <a:bodyPr/>
                    <a:lstStyle/>
                    <a:p>
                      <a:pPr lvl="0" algn="ctr" rtl="0">
                        <a:spcBef>
                          <a:spcPts val="0"/>
                        </a:spcBef>
                        <a:buNone/>
                      </a:pPr>
                      <a:r>
                        <a:rPr lang="en">
                          <a:latin typeface="Proxima Nova"/>
                          <a:ea typeface="Proxima Nova"/>
                          <a:cs typeface="Proxima Nova"/>
                          <a:sym typeface="Proxima Nova"/>
                        </a:rPr>
                        <a:t>Solange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$7.50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322950">
                <a:tc>
                  <a:txBody>
                    <a:bodyPr/>
                    <a:lstStyle/>
                    <a:p>
                      <a:pPr lvl="0" algn="ctr" rtl="0">
                        <a:spcBef>
                          <a:spcPts val="0"/>
                        </a:spcBef>
                        <a:buNone/>
                      </a:pPr>
                      <a:r>
                        <a:rPr lang="en">
                          <a:latin typeface="Proxima Nova"/>
                          <a:ea typeface="Proxima Nova"/>
                          <a:cs typeface="Proxima Nova"/>
                          <a:sym typeface="Proxima Nova"/>
                        </a:rPr>
                        <a:t>Kate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8</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lvl="0" algn="ctr" rtl="0">
                        <a:spcBef>
                          <a:spcPts val="0"/>
                        </a:spcBef>
                        <a:buNone/>
                      </a:pPr>
                      <a:r>
                        <a:rPr lang="en">
                          <a:latin typeface="Proxima Nova"/>
                          <a:ea typeface="Proxima Nova"/>
                          <a:cs typeface="Proxima Nova"/>
                          <a:sym typeface="Proxima Nova"/>
                        </a:rPr>
                        <a:t>$15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bl>
          </a:graphicData>
        </a:graphic>
      </p:graphicFrame>
      <p:sp>
        <p:nvSpPr>
          <p:cNvPr id="123" name="Shape 123"/>
          <p:cNvSpPr txBox="1">
            <a:spLocks noGrp="1"/>
          </p:cNvSpPr>
          <p:nvPr>
            <p:ph type="body" idx="1"/>
          </p:nvPr>
        </p:nvSpPr>
        <p:spPr>
          <a:xfrm>
            <a:off x="311700" y="2857800"/>
            <a:ext cx="4342800" cy="1741800"/>
          </a:xfrm>
          <a:prstGeom prst="rect">
            <a:avLst/>
          </a:prstGeom>
        </p:spPr>
        <p:txBody>
          <a:bodyPr lIns="91425" tIns="91425" rIns="91425" bIns="91425" anchor="t" anchorCtr="0">
            <a:noAutofit/>
          </a:bodyPr>
          <a:lstStyle/>
          <a:p>
            <a:pPr lvl="0" algn="ctr" rtl="0">
              <a:lnSpc>
                <a:spcPct val="100000"/>
              </a:lnSpc>
              <a:spcBef>
                <a:spcPts val="0"/>
              </a:spcBef>
              <a:spcAft>
                <a:spcPts val="0"/>
              </a:spcAft>
              <a:buClr>
                <a:schemeClr val="dk1"/>
              </a:buClr>
              <a:buSzPct val="55000"/>
              <a:buFont typeface="Arial"/>
              <a:buNone/>
            </a:pPr>
            <a:r>
              <a:rPr lang="en" sz="2000" b="1">
                <a:solidFill>
                  <a:srgbClr val="000000"/>
                </a:solidFill>
                <a:latin typeface="Proxima Nova"/>
                <a:ea typeface="Proxima Nova"/>
                <a:cs typeface="Proxima Nova"/>
                <a:sym typeface="Proxima Nova"/>
              </a:rPr>
              <a:t>Which linear function models the relationship between the number of miles driven, </a:t>
            </a:r>
            <a:r>
              <a:rPr lang="en" sz="2000" b="1" i="1">
                <a:solidFill>
                  <a:srgbClr val="000000"/>
                </a:solidFill>
                <a:latin typeface="Proxima Nova"/>
                <a:ea typeface="Proxima Nova"/>
                <a:cs typeface="Proxima Nova"/>
                <a:sym typeface="Proxima Nova"/>
              </a:rPr>
              <a:t>m</a:t>
            </a:r>
            <a:r>
              <a:rPr lang="en" sz="2000" b="1">
                <a:solidFill>
                  <a:srgbClr val="000000"/>
                </a:solidFill>
                <a:latin typeface="Proxima Nova"/>
                <a:ea typeface="Proxima Nova"/>
                <a:cs typeface="Proxima Nova"/>
                <a:sym typeface="Proxima Nova"/>
              </a:rPr>
              <a:t>, and the cost of the cab ride, </a:t>
            </a:r>
            <a:r>
              <a:rPr lang="en" sz="2000" b="1" i="1">
                <a:solidFill>
                  <a:srgbClr val="000000"/>
                </a:solidFill>
                <a:latin typeface="Proxima Nova"/>
                <a:ea typeface="Proxima Nova"/>
                <a:cs typeface="Proxima Nova"/>
                <a:sym typeface="Proxima Nova"/>
              </a:rPr>
              <a:t>C</a:t>
            </a:r>
            <a:r>
              <a:rPr lang="en" sz="2000" b="1" i="1">
                <a:solidFill>
                  <a:srgbClr val="FF0000"/>
                </a:solidFill>
                <a:latin typeface="Proxima Nova"/>
                <a:ea typeface="Proxima Nova"/>
                <a:cs typeface="Proxima Nova"/>
                <a:sym typeface="Proxima Nova"/>
              </a:rPr>
              <a:t>(m)</a:t>
            </a:r>
            <a:r>
              <a:rPr lang="en" sz="2000" b="1">
                <a:solidFill>
                  <a:srgbClr val="000000"/>
                </a:solidFill>
                <a:latin typeface="Proxima Nova"/>
                <a:ea typeface="Proxima Nova"/>
                <a:cs typeface="Proxima Nova"/>
                <a:sym typeface="Proxima Nova"/>
              </a:rPr>
              <a:t>?</a:t>
            </a:r>
          </a:p>
          <a:p>
            <a:pPr lvl="0" rtl="0">
              <a:spcBef>
                <a:spcPts val="0"/>
              </a:spcBef>
              <a:buNone/>
            </a:pPr>
            <a:endParaRPr sz="2400" b="1">
              <a:latin typeface="Proxima Nova"/>
              <a:ea typeface="Proxima Nova"/>
              <a:cs typeface="Proxima Nova"/>
              <a:sym typeface="Proxima Nova"/>
            </a:endParaRPr>
          </a:p>
        </p:txBody>
      </p:sp>
      <p:sp>
        <p:nvSpPr>
          <p:cNvPr id="124" name="Shape 124"/>
          <p:cNvSpPr txBox="1"/>
          <p:nvPr/>
        </p:nvSpPr>
        <p:spPr>
          <a:xfrm>
            <a:off x="4821900" y="2891100"/>
            <a:ext cx="3967500" cy="204285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457200" lvl="0" indent="-342900" rtl="0">
              <a:lnSpc>
                <a:spcPct val="115000"/>
              </a:lnSpc>
              <a:spcBef>
                <a:spcPts val="0"/>
              </a:spcBef>
              <a:spcAft>
                <a:spcPts val="1600"/>
              </a:spcAft>
              <a:buClr>
                <a:schemeClr val="dk1"/>
              </a:buClr>
              <a:buSzPct val="100000"/>
              <a:buFont typeface="Proxima Nova"/>
              <a:buAutoNum type="alphaUcPeriod"/>
            </a:pPr>
            <a:r>
              <a:rPr lang="en" sz="1800" i="1">
                <a:solidFill>
                  <a:schemeClr val="dk1"/>
                </a:solidFill>
                <a:latin typeface="Proxima Nova"/>
                <a:ea typeface="Proxima Nova"/>
                <a:cs typeface="Proxima Nova"/>
                <a:sym typeface="Proxima Nova"/>
              </a:rPr>
              <a:t>C</a:t>
            </a:r>
            <a:r>
              <a:rPr lang="en" sz="1800" b="1" i="1">
                <a:solidFill>
                  <a:srgbClr val="FF0000"/>
                </a:solidFill>
                <a:latin typeface="Proxima Nova"/>
                <a:ea typeface="Proxima Nova"/>
                <a:cs typeface="Proxima Nova"/>
                <a:sym typeface="Proxima Nova"/>
              </a:rPr>
              <a:t>(m)</a:t>
            </a:r>
            <a:r>
              <a:rPr lang="en" sz="1800" b="1">
                <a:solidFill>
                  <a:srgbClr val="FF0000"/>
                </a:solidFill>
                <a:latin typeface="Proxima Nova"/>
                <a:ea typeface="Proxima Nova"/>
                <a:cs typeface="Proxima Nova"/>
                <a:sym typeface="Proxima Nova"/>
              </a:rPr>
              <a:t> </a:t>
            </a:r>
            <a:r>
              <a:rPr lang="en" sz="1800">
                <a:solidFill>
                  <a:schemeClr val="dk1"/>
                </a:solidFill>
                <a:latin typeface="Proxima Nova"/>
                <a:ea typeface="Proxima Nova"/>
                <a:cs typeface="Proxima Nova"/>
                <a:sym typeface="Proxima Nova"/>
              </a:rPr>
              <a:t>= 4.5</a:t>
            </a:r>
            <a:r>
              <a:rPr lang="en" sz="1800" i="1">
                <a:solidFill>
                  <a:schemeClr val="dk1"/>
                </a:solidFill>
                <a:latin typeface="Proxima Nova"/>
                <a:ea typeface="Proxima Nova"/>
                <a:cs typeface="Proxima Nova"/>
                <a:sym typeface="Proxima Nova"/>
              </a:rPr>
              <a:t>m</a:t>
            </a:r>
          </a:p>
          <a:p>
            <a:pPr marL="457200" lvl="0" indent="-342900" rtl="0">
              <a:lnSpc>
                <a:spcPct val="115000"/>
              </a:lnSpc>
              <a:spcBef>
                <a:spcPts val="0"/>
              </a:spcBef>
              <a:spcAft>
                <a:spcPts val="1600"/>
              </a:spcAft>
              <a:buClr>
                <a:schemeClr val="dk1"/>
              </a:buClr>
              <a:buSzPct val="100000"/>
              <a:buFont typeface="Proxima Nova"/>
              <a:buAutoNum type="alphaUcPeriod"/>
            </a:pPr>
            <a:r>
              <a:rPr lang="en" sz="1800" i="1">
                <a:solidFill>
                  <a:schemeClr val="dk1"/>
                </a:solidFill>
                <a:latin typeface="Proxima Nova"/>
                <a:ea typeface="Proxima Nova"/>
                <a:cs typeface="Proxima Nova"/>
                <a:sym typeface="Proxima Nova"/>
              </a:rPr>
              <a:t>C</a:t>
            </a:r>
            <a:r>
              <a:rPr lang="en" sz="1800" b="1" i="1">
                <a:solidFill>
                  <a:srgbClr val="FF0000"/>
                </a:solidFill>
                <a:latin typeface="Proxima Nova"/>
                <a:ea typeface="Proxima Nova"/>
                <a:cs typeface="Proxima Nova"/>
                <a:sym typeface="Proxima Nova"/>
              </a:rPr>
              <a:t>(m)</a:t>
            </a:r>
            <a:r>
              <a:rPr lang="en" sz="1800">
                <a:solidFill>
                  <a:schemeClr val="dk1"/>
                </a:solidFill>
                <a:latin typeface="Proxima Nova"/>
                <a:ea typeface="Proxima Nova"/>
                <a:cs typeface="Proxima Nova"/>
                <a:sym typeface="Proxima Nova"/>
              </a:rPr>
              <a:t> =  2.5</a:t>
            </a:r>
            <a:r>
              <a:rPr lang="en" sz="1800" i="1">
                <a:solidFill>
                  <a:schemeClr val="dk1"/>
                </a:solidFill>
                <a:latin typeface="Proxima Nova"/>
                <a:ea typeface="Proxima Nova"/>
                <a:cs typeface="Proxima Nova"/>
                <a:sym typeface="Proxima Nova"/>
              </a:rPr>
              <a:t>m</a:t>
            </a:r>
          </a:p>
          <a:p>
            <a:pPr marL="457200" lvl="0" indent="-342900" rtl="0">
              <a:lnSpc>
                <a:spcPct val="115000"/>
              </a:lnSpc>
              <a:spcBef>
                <a:spcPts val="0"/>
              </a:spcBef>
              <a:spcAft>
                <a:spcPts val="1600"/>
              </a:spcAft>
              <a:buClr>
                <a:schemeClr val="dk1"/>
              </a:buClr>
              <a:buSzPct val="100000"/>
              <a:buFont typeface="Proxima Nova"/>
              <a:buAutoNum type="alphaUcPeriod"/>
            </a:pPr>
            <a:r>
              <a:rPr lang="en" sz="1800" i="1">
                <a:solidFill>
                  <a:schemeClr val="dk1"/>
                </a:solidFill>
                <a:latin typeface="Proxima Nova"/>
                <a:ea typeface="Proxima Nova"/>
                <a:cs typeface="Proxima Nova"/>
                <a:sym typeface="Proxima Nova"/>
              </a:rPr>
              <a:t>C</a:t>
            </a:r>
            <a:r>
              <a:rPr lang="en" sz="1800" b="1" i="1">
                <a:solidFill>
                  <a:srgbClr val="FF0000"/>
                </a:solidFill>
                <a:latin typeface="Proxima Nova"/>
                <a:ea typeface="Proxima Nova"/>
                <a:cs typeface="Proxima Nova"/>
                <a:sym typeface="Proxima Nova"/>
              </a:rPr>
              <a:t>(m)</a:t>
            </a:r>
            <a:r>
              <a:rPr lang="en" sz="1800" i="1">
                <a:solidFill>
                  <a:schemeClr val="dk1"/>
                </a:solidFill>
                <a:latin typeface="Proxima Nova"/>
                <a:ea typeface="Proxima Nova"/>
                <a:cs typeface="Proxima Nova"/>
                <a:sym typeface="Proxima Nova"/>
              </a:rPr>
              <a:t> </a:t>
            </a:r>
            <a:r>
              <a:rPr lang="en" sz="1800">
                <a:solidFill>
                  <a:schemeClr val="dk1"/>
                </a:solidFill>
                <a:latin typeface="Proxima Nova"/>
                <a:ea typeface="Proxima Nova"/>
                <a:cs typeface="Proxima Nova"/>
                <a:sym typeface="Proxima Nova"/>
              </a:rPr>
              <a:t>= 1.5</a:t>
            </a:r>
            <a:r>
              <a:rPr lang="en" sz="1800" i="1">
                <a:solidFill>
                  <a:schemeClr val="dk1"/>
                </a:solidFill>
                <a:latin typeface="Proxima Nova"/>
                <a:ea typeface="Proxima Nova"/>
                <a:cs typeface="Proxima Nova"/>
                <a:sym typeface="Proxima Nova"/>
              </a:rPr>
              <a:t>m</a:t>
            </a:r>
            <a:r>
              <a:rPr lang="en" sz="1800">
                <a:solidFill>
                  <a:schemeClr val="dk1"/>
                </a:solidFill>
                <a:latin typeface="Proxima Nova"/>
                <a:ea typeface="Proxima Nova"/>
                <a:cs typeface="Proxima Nova"/>
                <a:sym typeface="Proxima Nova"/>
              </a:rPr>
              <a:t> + 3</a:t>
            </a:r>
          </a:p>
          <a:p>
            <a:pPr marL="457200" lvl="0" indent="-342900" rtl="0">
              <a:lnSpc>
                <a:spcPct val="115000"/>
              </a:lnSpc>
              <a:spcBef>
                <a:spcPts val="0"/>
              </a:spcBef>
              <a:spcAft>
                <a:spcPts val="1600"/>
              </a:spcAft>
              <a:buClr>
                <a:schemeClr val="dk1"/>
              </a:buClr>
              <a:buSzPct val="100000"/>
              <a:buFont typeface="Proxima Nova"/>
              <a:buAutoNum type="alphaUcPeriod"/>
            </a:pPr>
            <a:r>
              <a:rPr lang="en" sz="1800" i="1">
                <a:solidFill>
                  <a:schemeClr val="dk1"/>
                </a:solidFill>
                <a:latin typeface="Proxima Nova"/>
                <a:ea typeface="Proxima Nova"/>
                <a:cs typeface="Proxima Nova"/>
                <a:sym typeface="Proxima Nova"/>
              </a:rPr>
              <a:t>C</a:t>
            </a:r>
            <a:r>
              <a:rPr lang="en" sz="1800" b="1" i="1">
                <a:solidFill>
                  <a:srgbClr val="FF0000"/>
                </a:solidFill>
                <a:latin typeface="Proxima Nova"/>
                <a:ea typeface="Proxima Nova"/>
                <a:cs typeface="Proxima Nova"/>
                <a:sym typeface="Proxima Nova"/>
              </a:rPr>
              <a:t>(m)</a:t>
            </a:r>
            <a:r>
              <a:rPr lang="en" sz="1800">
                <a:solidFill>
                  <a:schemeClr val="dk1"/>
                </a:solidFill>
                <a:latin typeface="Proxima Nova"/>
                <a:ea typeface="Proxima Nova"/>
                <a:cs typeface="Proxima Nova"/>
                <a:sym typeface="Proxima Nova"/>
              </a:rPr>
              <a:t> = 3</a:t>
            </a:r>
            <a:r>
              <a:rPr lang="en" sz="1800" i="1">
                <a:solidFill>
                  <a:schemeClr val="dk1"/>
                </a:solidFill>
                <a:latin typeface="Proxima Nova"/>
                <a:ea typeface="Proxima Nova"/>
                <a:cs typeface="Proxima Nova"/>
                <a:sym typeface="Proxima Nova"/>
              </a:rPr>
              <a:t>m</a:t>
            </a:r>
            <a:r>
              <a:rPr lang="en" sz="1800">
                <a:solidFill>
                  <a:schemeClr val="dk1"/>
                </a:solidFill>
                <a:latin typeface="Proxima Nova"/>
                <a:ea typeface="Proxima Nova"/>
                <a:cs typeface="Proxima Nova"/>
                <a:sym typeface="Proxima Nova"/>
              </a:rPr>
              <a:t> + 1.50</a:t>
            </a:r>
          </a:p>
        </p:txBody>
      </p:sp>
      <p:sp>
        <p:nvSpPr>
          <p:cNvPr id="125" name="Shape 125"/>
          <p:cNvSpPr/>
          <p:nvPr/>
        </p:nvSpPr>
        <p:spPr>
          <a:xfrm>
            <a:off x="7018550" y="4095750"/>
            <a:ext cx="703500" cy="168300"/>
          </a:xfrm>
          <a:prstGeom prst="left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1968</Words>
  <Application>Microsoft Office PowerPoint</Application>
  <PresentationFormat>On-screen Show (16:9)</PresentationFormat>
  <Paragraphs>241</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Proxima Nova</vt:lpstr>
      <vt:lpstr>Droid Sans</vt:lpstr>
      <vt:lpstr>Century Gothic</vt:lpstr>
      <vt:lpstr>simple-light-2</vt:lpstr>
      <vt:lpstr>Teaching High Emphasis/High Utility Content for the TASC Math Exam</vt:lpstr>
      <vt:lpstr>PowerPoint Presentation</vt:lpstr>
      <vt:lpstr>Goals</vt:lpstr>
      <vt:lpstr>PowerPoint Presentation</vt:lpstr>
      <vt:lpstr>Agenda</vt:lpstr>
      <vt:lpstr>PowerPoint Presentation</vt:lpstr>
      <vt:lpstr>Four friends used the same taxi service to meet at a restaurant for dinner. </vt:lpstr>
      <vt:lpstr>Four friends used the same taxi service to meet at a restaurant for dinner. When they arrived at the restaurant, they compared their cab fare and tried to figure out a rule that the taxi company used to calculate cost.  </vt:lpstr>
      <vt:lpstr>Four friends used the same taxi service to meet at a restaurant for dinner. When they arrived at the restaurant, they compared their cab fare and tried to figure out a rule that the taxi company used to calculate cost.  </vt:lpstr>
      <vt:lpstr>PowerPoint Presentation</vt:lpstr>
      <vt:lpstr>Four friends used the same taxi service to meet at a restaurant for dinner. When they arrived at the restaurant, they compared their cab fare and tried to figure out a rule that the taxi company used to calculate cost.  </vt:lpstr>
      <vt:lpstr>Four friends used the same taxi service to meet at a restaurant for dinner. When they arrived at the restaurant, they compared their cab fare and figured out they could calculate the cost of a ride using the following function: C = 1.5m + 3, where m is the number of miles traveled and C is the cost of the ride. </vt:lpstr>
      <vt:lpstr>PowerPoint Presentation</vt:lpstr>
      <vt:lpstr>TASC Blueprint and  Item Specifications</vt:lpstr>
      <vt:lpstr>TASC Math Blueprint</vt:lpstr>
      <vt:lpstr>TASC ASSESSMENT STANDARDS</vt:lpstr>
      <vt:lpstr> TASC Reference Sheet</vt:lpstr>
      <vt:lpstr> </vt:lpstr>
      <vt:lpstr>PowerPoint Presentation</vt:lpstr>
      <vt:lpstr>PowerPoint Presentation</vt:lpstr>
      <vt:lpstr>PowerPoint Presentation</vt:lpstr>
      <vt:lpstr>PowerPoint Presentation</vt:lpstr>
      <vt:lpstr>Teaching Resources</vt:lpstr>
      <vt:lpstr>Teaching Resources</vt:lpstr>
      <vt:lpstr>Teaching Resources</vt:lpstr>
      <vt:lpstr>Teaching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High Emphasis/High Utility Content for the TASC Math Exam</dc:title>
  <dc:creator>Mark Trushkowsky</dc:creator>
  <cp:lastModifiedBy>Mark Trushkowsky</cp:lastModifiedBy>
  <cp:revision>1</cp:revision>
  <dcterms:modified xsi:type="dcterms:W3CDTF">2017-02-08T20:52:59Z</dcterms:modified>
</cp:coreProperties>
</file>